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39" r:id="rId3"/>
  </p:sldMasterIdLst>
  <p:notesMasterIdLst>
    <p:notesMasterId r:id="rId22"/>
  </p:notesMasterIdLst>
  <p:handoutMasterIdLst>
    <p:handoutMasterId r:id="rId23"/>
  </p:handoutMasterIdLst>
  <p:sldIdLst>
    <p:sldId id="383" r:id="rId4"/>
    <p:sldId id="382" r:id="rId5"/>
    <p:sldId id="384" r:id="rId6"/>
    <p:sldId id="385" r:id="rId7"/>
    <p:sldId id="386" r:id="rId8"/>
    <p:sldId id="286" r:id="rId9"/>
    <p:sldId id="390" r:id="rId10"/>
    <p:sldId id="387" r:id="rId11"/>
    <p:sldId id="314" r:id="rId12"/>
    <p:sldId id="388" r:id="rId13"/>
    <p:sldId id="389" r:id="rId14"/>
    <p:sldId id="292" r:id="rId15"/>
    <p:sldId id="293" r:id="rId16"/>
    <p:sldId id="391" r:id="rId17"/>
    <p:sldId id="395" r:id="rId18"/>
    <p:sldId id="369" r:id="rId19"/>
    <p:sldId id="393" r:id="rId20"/>
    <p:sldId id="334" r:id="rId21"/>
  </p:sldIdLst>
  <p:sldSz cx="12192000" cy="6858000"/>
  <p:notesSz cx="6881813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414"/>
    <a:srgbClr val="FF0000"/>
    <a:srgbClr val="FF0066"/>
    <a:srgbClr val="FF6600"/>
    <a:srgbClr val="FF3300"/>
    <a:srgbClr val="2891D7"/>
    <a:srgbClr val="00A082"/>
    <a:srgbClr val="96B900"/>
    <a:srgbClr val="FFAF00"/>
    <a:srgbClr val="5A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29" autoAdjust="0"/>
  </p:normalViewPr>
  <p:slideViewPr>
    <p:cSldViewPr snapToGrid="0">
      <p:cViewPr>
        <p:scale>
          <a:sx n="90" d="100"/>
          <a:sy n="90" d="100"/>
        </p:scale>
        <p:origin x="-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6CA64-D7D9-4501-A752-0C1DB60FEEE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2BED56-49F3-4B8B-A760-AFD7C87DAF7A}">
      <dgm:prSet phldrT="[Text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sz="1300" dirty="0">
              <a:latin typeface="Myriad Pro" panose="020B0503030403020204" pitchFamily="34" charset="0"/>
            </a:rPr>
            <a:t>Data</a:t>
          </a:r>
        </a:p>
      </dgm:t>
    </dgm:pt>
    <dgm:pt modelId="{73CBF4F3-5F86-4475-AD88-3FC003DE602B}" type="parTrans" cxnId="{B2E0A744-3C45-4F3F-BE50-4B6A3B278E23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8F4FD4FD-E03B-442A-BB8C-125C6D316007}" type="sibTrans" cxnId="{B2E0A744-3C45-4F3F-BE50-4B6A3B278E23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C7386B73-7ECC-4B65-B2BD-2424487A1432}">
      <dgm:prSet phldrT="[Text]" custT="1"/>
      <dgm:spPr>
        <a:solidFill>
          <a:srgbClr val="5A004B"/>
        </a:solidFill>
      </dgm:spPr>
      <dgm:t>
        <a:bodyPr/>
        <a:lstStyle/>
        <a:p>
          <a:r>
            <a:rPr lang="en-US" sz="1300" dirty="0" err="1">
              <a:latin typeface="Myriad Pro" panose="020B0503030403020204" pitchFamily="34" charset="0"/>
            </a:rPr>
            <a:t>Penyusunan</a:t>
          </a:r>
          <a:r>
            <a:rPr lang="en-US" sz="1300" dirty="0">
              <a:latin typeface="Myriad Pro" panose="020B0503030403020204" pitchFamily="34" charset="0"/>
            </a:rPr>
            <a:t> </a:t>
          </a:r>
          <a:r>
            <a:rPr lang="en-US" sz="1300" dirty="0" err="1">
              <a:latin typeface="Myriad Pro" panose="020B0503030403020204" pitchFamily="34" charset="0"/>
            </a:rPr>
            <a:t>Rencana</a:t>
          </a:r>
          <a:endParaRPr lang="en-US" sz="1300" dirty="0">
            <a:latin typeface="Myriad Pro" panose="020B0503030403020204" pitchFamily="34" charset="0"/>
          </a:endParaRPr>
        </a:p>
      </dgm:t>
    </dgm:pt>
    <dgm:pt modelId="{8FA8E243-7C05-4B7A-8F63-436064DDEC68}" type="parTrans" cxnId="{4E3CEE7A-EF42-4CB4-9A69-CD4F1C03B31E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DA59B6D0-4C01-49DE-9FB5-74578A515E41}" type="sibTrans" cxnId="{4E3CEE7A-EF42-4CB4-9A69-CD4F1C03B31E}">
      <dgm:prSet/>
      <dgm:spPr>
        <a:solidFill>
          <a:srgbClr val="5A004B"/>
        </a:solidFill>
      </dgm:spPr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3CBA3B4A-1650-4B98-B999-3062DFE7AD84}">
      <dgm:prSet phldrT="[Text]" custT="1"/>
      <dgm:spPr>
        <a:solidFill>
          <a:srgbClr val="2891D7"/>
        </a:solidFill>
      </dgm:spPr>
      <dgm:t>
        <a:bodyPr/>
        <a:lstStyle/>
        <a:p>
          <a:r>
            <a:rPr lang="en-US" sz="1300" dirty="0" err="1">
              <a:latin typeface="Myriad Pro" panose="020B0503030403020204" pitchFamily="34" charset="0"/>
            </a:rPr>
            <a:t>Penetapan</a:t>
          </a:r>
          <a:r>
            <a:rPr lang="en-US" sz="1300" dirty="0">
              <a:latin typeface="Myriad Pro" panose="020B0503030403020204" pitchFamily="34" charset="0"/>
            </a:rPr>
            <a:t> </a:t>
          </a:r>
          <a:r>
            <a:rPr lang="en-US" sz="1300" dirty="0" err="1">
              <a:latin typeface="Myriad Pro" panose="020B0503030403020204" pitchFamily="34" charset="0"/>
            </a:rPr>
            <a:t>Rencana</a:t>
          </a:r>
          <a:endParaRPr lang="en-US" sz="1300" dirty="0">
            <a:latin typeface="Myriad Pro" panose="020B0503030403020204" pitchFamily="34" charset="0"/>
          </a:endParaRPr>
        </a:p>
      </dgm:t>
    </dgm:pt>
    <dgm:pt modelId="{C7B94795-1C9D-42FA-9787-D091094EBB83}" type="parTrans" cxnId="{8D969E28-1F25-46AB-8913-C352C0FCEA2F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1D2B70C4-9779-49B8-8B20-D271B2D8857C}" type="sibTrans" cxnId="{8D969E28-1F25-46AB-8913-C352C0FCEA2F}">
      <dgm:prSet/>
      <dgm:spPr>
        <a:solidFill>
          <a:srgbClr val="FFAF00"/>
        </a:solidFill>
      </dgm:spPr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FA310D6C-33EF-4B1F-8E71-5846BAF3642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300" dirty="0" err="1">
              <a:latin typeface="Myriad Pro" panose="020B0503030403020204" pitchFamily="34" charset="0"/>
            </a:rPr>
            <a:t>Pelaksanaan</a:t>
          </a:r>
          <a:endParaRPr lang="en-US" sz="1300" dirty="0">
            <a:latin typeface="Myriad Pro" panose="020B0503030403020204" pitchFamily="34" charset="0"/>
          </a:endParaRPr>
        </a:p>
      </dgm:t>
    </dgm:pt>
    <dgm:pt modelId="{A6552571-8768-49FC-ABFE-321DDD3C1143}" type="parTrans" cxnId="{2B9AD207-C714-432F-B41B-16E777423FB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5CFD7D82-36B4-45C1-BDEB-AAD240651ABA}" type="sibTrans" cxnId="{2B9AD207-C714-432F-B41B-16E777423FB7}">
      <dgm:prSet/>
      <dgm:spPr>
        <a:solidFill>
          <a:srgbClr val="00B050"/>
        </a:solidFill>
      </dgm:spPr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410A2EB3-D2B1-4EBA-810A-DB9CD68B709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300" dirty="0" err="1">
              <a:latin typeface="Myriad Pro" panose="020B0503030403020204" pitchFamily="34" charset="0"/>
            </a:rPr>
            <a:t>Evaluasi</a:t>
          </a:r>
          <a:endParaRPr lang="en-US" sz="1300" dirty="0">
            <a:latin typeface="Myriad Pro" panose="020B0503030403020204" pitchFamily="34" charset="0"/>
          </a:endParaRPr>
        </a:p>
      </dgm:t>
    </dgm:pt>
    <dgm:pt modelId="{3D0FDD26-421B-4A10-AF20-83847C9A5EFE}" type="parTrans" cxnId="{F24B3D9C-1D7A-474C-B42B-3422D1420E68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31E54A2B-4516-4FE1-B78C-9116F3F66DB8}" type="sibTrans" cxnId="{F24B3D9C-1D7A-474C-B42B-3422D1420E68}">
      <dgm:prSet/>
      <dgm:spPr>
        <a:solidFill>
          <a:srgbClr val="7030A0"/>
        </a:solidFill>
      </dgm:spPr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64AF00DF-12DA-4065-96BA-B3144C440D06}" type="pres">
      <dgm:prSet presAssocID="{3FA6CA64-D7D9-4501-A752-0C1DB60FEEE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268A60-0154-4816-9B35-13F30BC4D9EA}" type="pres">
      <dgm:prSet presAssocID="{D62BED56-49F3-4B8B-A760-AFD7C87DAF7A}" presName="centerShape" presStyleLbl="node0" presStyleIdx="0" presStyleCnt="1" custScaleX="79470" custScaleY="79470"/>
      <dgm:spPr/>
    </dgm:pt>
    <dgm:pt modelId="{462838B9-2D10-469B-83FE-1A408EB0C0BD}" type="pres">
      <dgm:prSet presAssocID="{C7386B73-7ECC-4B65-B2BD-2424487A1432}" presName="node" presStyleLbl="node1" presStyleIdx="0" presStyleCnt="4" custScaleX="121667" custScaleY="106325">
        <dgm:presLayoutVars>
          <dgm:bulletEnabled val="1"/>
        </dgm:presLayoutVars>
      </dgm:prSet>
      <dgm:spPr/>
    </dgm:pt>
    <dgm:pt modelId="{FF0E3D30-0B43-42E1-9966-6DCD1B13DB9B}" type="pres">
      <dgm:prSet presAssocID="{C7386B73-7ECC-4B65-B2BD-2424487A1432}" presName="dummy" presStyleCnt="0"/>
      <dgm:spPr/>
    </dgm:pt>
    <dgm:pt modelId="{CEFC49DB-DEC0-40EB-A5D0-F996F9A0CE36}" type="pres">
      <dgm:prSet presAssocID="{DA59B6D0-4C01-49DE-9FB5-74578A515E41}" presName="sibTrans" presStyleLbl="sibTrans2D1" presStyleIdx="0" presStyleCnt="4"/>
      <dgm:spPr/>
    </dgm:pt>
    <dgm:pt modelId="{C81DC81A-11C7-45E4-927E-A10E7A446AA3}" type="pres">
      <dgm:prSet presAssocID="{3CBA3B4A-1650-4B98-B999-3062DFE7AD84}" presName="node" presStyleLbl="node1" presStyleIdx="1" presStyleCnt="4" custScaleX="106325" custScaleY="106325">
        <dgm:presLayoutVars>
          <dgm:bulletEnabled val="1"/>
        </dgm:presLayoutVars>
      </dgm:prSet>
      <dgm:spPr/>
    </dgm:pt>
    <dgm:pt modelId="{40A9C810-8694-402F-A480-E672533C62F5}" type="pres">
      <dgm:prSet presAssocID="{3CBA3B4A-1650-4B98-B999-3062DFE7AD84}" presName="dummy" presStyleCnt="0"/>
      <dgm:spPr/>
    </dgm:pt>
    <dgm:pt modelId="{1CD6B5F6-3AAB-4C68-A52A-DB8CC702C7B7}" type="pres">
      <dgm:prSet presAssocID="{1D2B70C4-9779-49B8-8B20-D271B2D8857C}" presName="sibTrans" presStyleLbl="sibTrans2D1" presStyleIdx="1" presStyleCnt="4"/>
      <dgm:spPr/>
    </dgm:pt>
    <dgm:pt modelId="{9E109D80-0A18-4C82-9441-7FDD99809E3E}" type="pres">
      <dgm:prSet presAssocID="{FA310D6C-33EF-4B1F-8E71-5846BAF3642C}" presName="node" presStyleLbl="node1" presStyleIdx="2" presStyleCnt="4" custScaleX="106325" custScaleY="106325">
        <dgm:presLayoutVars>
          <dgm:bulletEnabled val="1"/>
        </dgm:presLayoutVars>
      </dgm:prSet>
      <dgm:spPr/>
    </dgm:pt>
    <dgm:pt modelId="{68D06065-0D38-4AA7-B000-78267B6B8951}" type="pres">
      <dgm:prSet presAssocID="{FA310D6C-33EF-4B1F-8E71-5846BAF3642C}" presName="dummy" presStyleCnt="0"/>
      <dgm:spPr/>
    </dgm:pt>
    <dgm:pt modelId="{686374CC-C298-4C67-B06C-4717EB97F38D}" type="pres">
      <dgm:prSet presAssocID="{5CFD7D82-36B4-45C1-BDEB-AAD240651ABA}" presName="sibTrans" presStyleLbl="sibTrans2D1" presStyleIdx="2" presStyleCnt="4"/>
      <dgm:spPr/>
    </dgm:pt>
    <dgm:pt modelId="{AA2CB81F-6D5A-4AF9-91CE-3FDE9DE266B8}" type="pres">
      <dgm:prSet presAssocID="{410A2EB3-D2B1-4EBA-810A-DB9CD68B7095}" presName="node" presStyleLbl="node1" presStyleIdx="3" presStyleCnt="4" custScaleX="106325" custScaleY="106325">
        <dgm:presLayoutVars>
          <dgm:bulletEnabled val="1"/>
        </dgm:presLayoutVars>
      </dgm:prSet>
      <dgm:spPr/>
    </dgm:pt>
    <dgm:pt modelId="{820EE193-6BE7-4BDB-8006-2CAD2B2F8114}" type="pres">
      <dgm:prSet presAssocID="{410A2EB3-D2B1-4EBA-810A-DB9CD68B7095}" presName="dummy" presStyleCnt="0"/>
      <dgm:spPr/>
    </dgm:pt>
    <dgm:pt modelId="{19B89D89-15F5-4427-8072-72A0321697D0}" type="pres">
      <dgm:prSet presAssocID="{31E54A2B-4516-4FE1-B78C-9116F3F66DB8}" presName="sibTrans" presStyleLbl="sibTrans2D1" presStyleIdx="3" presStyleCnt="4"/>
      <dgm:spPr/>
    </dgm:pt>
  </dgm:ptLst>
  <dgm:cxnLst>
    <dgm:cxn modelId="{2B9AD207-C714-432F-B41B-16E777423FB7}" srcId="{D62BED56-49F3-4B8B-A760-AFD7C87DAF7A}" destId="{FA310D6C-33EF-4B1F-8E71-5846BAF3642C}" srcOrd="2" destOrd="0" parTransId="{A6552571-8768-49FC-ABFE-321DDD3C1143}" sibTransId="{5CFD7D82-36B4-45C1-BDEB-AAD240651ABA}"/>
    <dgm:cxn modelId="{8D969E28-1F25-46AB-8913-C352C0FCEA2F}" srcId="{D62BED56-49F3-4B8B-A760-AFD7C87DAF7A}" destId="{3CBA3B4A-1650-4B98-B999-3062DFE7AD84}" srcOrd="1" destOrd="0" parTransId="{C7B94795-1C9D-42FA-9787-D091094EBB83}" sibTransId="{1D2B70C4-9779-49B8-8B20-D271B2D8857C}"/>
    <dgm:cxn modelId="{44F8F55E-5609-433D-9A7E-0CA90645032F}" type="presOf" srcId="{1D2B70C4-9779-49B8-8B20-D271B2D8857C}" destId="{1CD6B5F6-3AAB-4C68-A52A-DB8CC702C7B7}" srcOrd="0" destOrd="0" presId="urn:microsoft.com/office/officeart/2005/8/layout/radial6"/>
    <dgm:cxn modelId="{2C63485F-96F2-4600-B004-1AA78A46C1DD}" type="presOf" srcId="{5CFD7D82-36B4-45C1-BDEB-AAD240651ABA}" destId="{686374CC-C298-4C67-B06C-4717EB97F38D}" srcOrd="0" destOrd="0" presId="urn:microsoft.com/office/officeart/2005/8/layout/radial6"/>
    <dgm:cxn modelId="{B2E0A744-3C45-4F3F-BE50-4B6A3B278E23}" srcId="{3FA6CA64-D7D9-4501-A752-0C1DB60FEEE3}" destId="{D62BED56-49F3-4B8B-A760-AFD7C87DAF7A}" srcOrd="0" destOrd="0" parTransId="{73CBF4F3-5F86-4475-AD88-3FC003DE602B}" sibTransId="{8F4FD4FD-E03B-442A-BB8C-125C6D316007}"/>
    <dgm:cxn modelId="{4E3CEE7A-EF42-4CB4-9A69-CD4F1C03B31E}" srcId="{D62BED56-49F3-4B8B-A760-AFD7C87DAF7A}" destId="{C7386B73-7ECC-4B65-B2BD-2424487A1432}" srcOrd="0" destOrd="0" parTransId="{8FA8E243-7C05-4B7A-8F63-436064DDEC68}" sibTransId="{DA59B6D0-4C01-49DE-9FB5-74578A515E41}"/>
    <dgm:cxn modelId="{45F0797F-FF9A-43CC-B988-FDC1A0B2FF3F}" type="presOf" srcId="{C7386B73-7ECC-4B65-B2BD-2424487A1432}" destId="{462838B9-2D10-469B-83FE-1A408EB0C0BD}" srcOrd="0" destOrd="0" presId="urn:microsoft.com/office/officeart/2005/8/layout/radial6"/>
    <dgm:cxn modelId="{9FDD3A93-13BA-44C8-BAF9-ECAD6B560292}" type="presOf" srcId="{31E54A2B-4516-4FE1-B78C-9116F3F66DB8}" destId="{19B89D89-15F5-4427-8072-72A0321697D0}" srcOrd="0" destOrd="0" presId="urn:microsoft.com/office/officeart/2005/8/layout/radial6"/>
    <dgm:cxn modelId="{F24B3D9C-1D7A-474C-B42B-3422D1420E68}" srcId="{D62BED56-49F3-4B8B-A760-AFD7C87DAF7A}" destId="{410A2EB3-D2B1-4EBA-810A-DB9CD68B7095}" srcOrd="3" destOrd="0" parTransId="{3D0FDD26-421B-4A10-AF20-83847C9A5EFE}" sibTransId="{31E54A2B-4516-4FE1-B78C-9116F3F66DB8}"/>
    <dgm:cxn modelId="{E93FB0B9-B1AF-4C85-887C-6C647CC6E7F7}" type="presOf" srcId="{3FA6CA64-D7D9-4501-A752-0C1DB60FEEE3}" destId="{64AF00DF-12DA-4065-96BA-B3144C440D06}" srcOrd="0" destOrd="0" presId="urn:microsoft.com/office/officeart/2005/8/layout/radial6"/>
    <dgm:cxn modelId="{D88E83C1-01C5-4258-8158-618FBA4F3514}" type="presOf" srcId="{D62BED56-49F3-4B8B-A760-AFD7C87DAF7A}" destId="{35268A60-0154-4816-9B35-13F30BC4D9EA}" srcOrd="0" destOrd="0" presId="urn:microsoft.com/office/officeart/2005/8/layout/radial6"/>
    <dgm:cxn modelId="{D390EBCA-BAE5-410D-A645-FA64EABEA66B}" type="presOf" srcId="{DA59B6D0-4C01-49DE-9FB5-74578A515E41}" destId="{CEFC49DB-DEC0-40EB-A5D0-F996F9A0CE36}" srcOrd="0" destOrd="0" presId="urn:microsoft.com/office/officeart/2005/8/layout/radial6"/>
    <dgm:cxn modelId="{FBBAA1CB-7438-4DA2-A2BC-67FA94A2FED5}" type="presOf" srcId="{410A2EB3-D2B1-4EBA-810A-DB9CD68B7095}" destId="{AA2CB81F-6D5A-4AF9-91CE-3FDE9DE266B8}" srcOrd="0" destOrd="0" presId="urn:microsoft.com/office/officeart/2005/8/layout/radial6"/>
    <dgm:cxn modelId="{560F2FCD-03AA-4C3D-BF9A-BD3D09056013}" type="presOf" srcId="{FA310D6C-33EF-4B1F-8E71-5846BAF3642C}" destId="{9E109D80-0A18-4C82-9441-7FDD99809E3E}" srcOrd="0" destOrd="0" presId="urn:microsoft.com/office/officeart/2005/8/layout/radial6"/>
    <dgm:cxn modelId="{56BE1BD3-6440-44F9-8117-49A5E3DD47D8}" type="presOf" srcId="{3CBA3B4A-1650-4B98-B999-3062DFE7AD84}" destId="{C81DC81A-11C7-45E4-927E-A10E7A446AA3}" srcOrd="0" destOrd="0" presId="urn:microsoft.com/office/officeart/2005/8/layout/radial6"/>
    <dgm:cxn modelId="{4846C277-A55D-43C3-9A72-C900FB2571BD}" type="presParOf" srcId="{64AF00DF-12DA-4065-96BA-B3144C440D06}" destId="{35268A60-0154-4816-9B35-13F30BC4D9EA}" srcOrd="0" destOrd="0" presId="urn:microsoft.com/office/officeart/2005/8/layout/radial6"/>
    <dgm:cxn modelId="{74CA7DD8-7438-4D94-8607-699D6AD1EF8E}" type="presParOf" srcId="{64AF00DF-12DA-4065-96BA-B3144C440D06}" destId="{462838B9-2D10-469B-83FE-1A408EB0C0BD}" srcOrd="1" destOrd="0" presId="urn:microsoft.com/office/officeart/2005/8/layout/radial6"/>
    <dgm:cxn modelId="{EAC24BB7-4C2D-4DD0-918D-288F5CAD4989}" type="presParOf" srcId="{64AF00DF-12DA-4065-96BA-B3144C440D06}" destId="{FF0E3D30-0B43-42E1-9966-6DCD1B13DB9B}" srcOrd="2" destOrd="0" presId="urn:microsoft.com/office/officeart/2005/8/layout/radial6"/>
    <dgm:cxn modelId="{8DD4434C-C2D6-4C7B-A088-44600AB99EFA}" type="presParOf" srcId="{64AF00DF-12DA-4065-96BA-B3144C440D06}" destId="{CEFC49DB-DEC0-40EB-A5D0-F996F9A0CE36}" srcOrd="3" destOrd="0" presId="urn:microsoft.com/office/officeart/2005/8/layout/radial6"/>
    <dgm:cxn modelId="{9EFF6192-B795-4B52-BC4D-23C7BEA8F7AB}" type="presParOf" srcId="{64AF00DF-12DA-4065-96BA-B3144C440D06}" destId="{C81DC81A-11C7-45E4-927E-A10E7A446AA3}" srcOrd="4" destOrd="0" presId="urn:microsoft.com/office/officeart/2005/8/layout/radial6"/>
    <dgm:cxn modelId="{BA2326BC-C3F8-4396-A2FD-8D787A4C5829}" type="presParOf" srcId="{64AF00DF-12DA-4065-96BA-B3144C440D06}" destId="{40A9C810-8694-402F-A480-E672533C62F5}" srcOrd="5" destOrd="0" presId="urn:microsoft.com/office/officeart/2005/8/layout/radial6"/>
    <dgm:cxn modelId="{89D08419-49E4-415F-AD17-05E6F08E10C9}" type="presParOf" srcId="{64AF00DF-12DA-4065-96BA-B3144C440D06}" destId="{1CD6B5F6-3AAB-4C68-A52A-DB8CC702C7B7}" srcOrd="6" destOrd="0" presId="urn:microsoft.com/office/officeart/2005/8/layout/radial6"/>
    <dgm:cxn modelId="{2E87E7EA-4877-4490-BED7-289F11BF0C29}" type="presParOf" srcId="{64AF00DF-12DA-4065-96BA-B3144C440D06}" destId="{9E109D80-0A18-4C82-9441-7FDD99809E3E}" srcOrd="7" destOrd="0" presId="urn:microsoft.com/office/officeart/2005/8/layout/radial6"/>
    <dgm:cxn modelId="{BC82336B-3A36-4442-BEFA-5776501C8859}" type="presParOf" srcId="{64AF00DF-12DA-4065-96BA-B3144C440D06}" destId="{68D06065-0D38-4AA7-B000-78267B6B8951}" srcOrd="8" destOrd="0" presId="urn:microsoft.com/office/officeart/2005/8/layout/radial6"/>
    <dgm:cxn modelId="{87D80FF3-C26B-4646-BB72-973413AB9485}" type="presParOf" srcId="{64AF00DF-12DA-4065-96BA-B3144C440D06}" destId="{686374CC-C298-4C67-B06C-4717EB97F38D}" srcOrd="9" destOrd="0" presId="urn:microsoft.com/office/officeart/2005/8/layout/radial6"/>
    <dgm:cxn modelId="{4D58564A-16C6-46C9-951F-4744B605C3C0}" type="presParOf" srcId="{64AF00DF-12DA-4065-96BA-B3144C440D06}" destId="{AA2CB81F-6D5A-4AF9-91CE-3FDE9DE266B8}" srcOrd="10" destOrd="0" presId="urn:microsoft.com/office/officeart/2005/8/layout/radial6"/>
    <dgm:cxn modelId="{EF517209-D0C8-4E07-8D99-F6E87071FEE4}" type="presParOf" srcId="{64AF00DF-12DA-4065-96BA-B3144C440D06}" destId="{820EE193-6BE7-4BDB-8006-2CAD2B2F8114}" srcOrd="11" destOrd="0" presId="urn:microsoft.com/office/officeart/2005/8/layout/radial6"/>
    <dgm:cxn modelId="{FDC69DCC-8FEF-4E1A-8F78-CEB515190A36}" type="presParOf" srcId="{64AF00DF-12DA-4065-96BA-B3144C440D06}" destId="{19B89D89-15F5-4427-8072-72A0321697D0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5C585-806B-42C8-B378-F75F6F8F6BC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E5BF0-740A-41F7-89C5-26348C7012C5}">
      <dgm:prSet phldrT="[Text]" custT="1"/>
      <dgm:spPr/>
      <dgm:t>
        <a:bodyPr/>
        <a:lstStyle/>
        <a:p>
          <a:r>
            <a:rPr lang="en-US" sz="2000" b="1" dirty="0" err="1"/>
            <a:t>Pemetaan</a:t>
          </a:r>
          <a:r>
            <a:rPr lang="en-US" sz="2000" b="1" dirty="0"/>
            <a:t> </a:t>
          </a:r>
          <a:r>
            <a:rPr lang="en-US" sz="2000" b="1" dirty="0" err="1"/>
            <a:t>Kebutuhan</a:t>
          </a:r>
          <a:r>
            <a:rPr lang="en-US" sz="2000" b="1" dirty="0"/>
            <a:t> Data</a:t>
          </a:r>
        </a:p>
      </dgm:t>
    </dgm:pt>
    <dgm:pt modelId="{C1417FE3-67FD-4D19-9987-14CD33C5A8A9}" type="parTrans" cxnId="{F38E97E6-F215-4FC3-8DC6-DD413AD4236C}">
      <dgm:prSet/>
      <dgm:spPr/>
      <dgm:t>
        <a:bodyPr/>
        <a:lstStyle/>
        <a:p>
          <a:endParaRPr lang="en-US" sz="2000" b="1"/>
        </a:p>
      </dgm:t>
    </dgm:pt>
    <dgm:pt modelId="{C65F3739-4A32-47F0-BDCA-2D5F855730B0}" type="sibTrans" cxnId="{F38E97E6-F215-4FC3-8DC6-DD413AD4236C}">
      <dgm:prSet/>
      <dgm:spPr/>
      <dgm:t>
        <a:bodyPr/>
        <a:lstStyle/>
        <a:p>
          <a:endParaRPr lang="en-US" sz="2000" b="1"/>
        </a:p>
      </dgm:t>
    </dgm:pt>
    <dgm:pt modelId="{EDF96A61-FC32-4DC8-BEDB-7A57D2434B18}">
      <dgm:prSet phldrT="[Text]" custT="1"/>
      <dgm:spPr/>
      <dgm:t>
        <a:bodyPr/>
        <a:lstStyle/>
        <a:p>
          <a:r>
            <a:rPr lang="en-US" sz="2000" b="1" dirty="0" err="1"/>
            <a:t>Pengumpulan</a:t>
          </a:r>
          <a:r>
            <a:rPr lang="en-US" sz="2000" b="1" dirty="0"/>
            <a:t> Data</a:t>
          </a:r>
        </a:p>
      </dgm:t>
    </dgm:pt>
    <dgm:pt modelId="{6EEDC549-8261-4BF8-B20C-B74F29DA11B9}" type="parTrans" cxnId="{DEF6DE08-7C38-4889-A061-A27C3658F8AB}">
      <dgm:prSet/>
      <dgm:spPr/>
      <dgm:t>
        <a:bodyPr/>
        <a:lstStyle/>
        <a:p>
          <a:endParaRPr lang="en-US" sz="2000" b="1"/>
        </a:p>
      </dgm:t>
    </dgm:pt>
    <dgm:pt modelId="{D4EFEEF7-7C62-41AC-9606-4D793CF0BC4D}" type="sibTrans" cxnId="{DEF6DE08-7C38-4889-A061-A27C3658F8AB}">
      <dgm:prSet/>
      <dgm:spPr/>
      <dgm:t>
        <a:bodyPr/>
        <a:lstStyle/>
        <a:p>
          <a:endParaRPr lang="en-US" sz="2000" b="1"/>
        </a:p>
      </dgm:t>
    </dgm:pt>
    <dgm:pt modelId="{18288AE8-904E-449C-9EB0-9308D9F79C21}">
      <dgm:prSet phldrT="[Text]" custT="1"/>
      <dgm:spPr/>
      <dgm:t>
        <a:bodyPr/>
        <a:lstStyle/>
        <a:p>
          <a:r>
            <a:rPr lang="en-US" sz="2000" b="1" dirty="0" err="1"/>
            <a:t>Pengisian</a:t>
          </a:r>
          <a:r>
            <a:rPr lang="en-US" sz="2000" b="1" dirty="0"/>
            <a:t> Data</a:t>
          </a:r>
        </a:p>
      </dgm:t>
    </dgm:pt>
    <dgm:pt modelId="{6949D431-B369-4F62-AAF6-BDD46BA79517}" type="parTrans" cxnId="{2DC8926C-6922-4DC8-857D-899EB9B757A4}">
      <dgm:prSet/>
      <dgm:spPr/>
      <dgm:t>
        <a:bodyPr/>
        <a:lstStyle/>
        <a:p>
          <a:endParaRPr lang="en-US" sz="2000" b="1"/>
        </a:p>
      </dgm:t>
    </dgm:pt>
    <dgm:pt modelId="{5361B7FE-0238-4859-A857-42FED7B0E43E}" type="sibTrans" cxnId="{2DC8926C-6922-4DC8-857D-899EB9B757A4}">
      <dgm:prSet/>
      <dgm:spPr/>
      <dgm:t>
        <a:bodyPr/>
        <a:lstStyle/>
        <a:p>
          <a:endParaRPr lang="en-US" sz="2000" b="1"/>
        </a:p>
      </dgm:t>
    </dgm:pt>
    <dgm:pt modelId="{641B3A26-7E7C-43A1-A13B-5B5CBDA6D034}">
      <dgm:prSet phldrT="[Text]" custT="1"/>
      <dgm:spPr/>
      <dgm:t>
        <a:bodyPr/>
        <a:lstStyle/>
        <a:p>
          <a:r>
            <a:rPr lang="en-US" sz="2000" b="1" dirty="0" err="1"/>
            <a:t>Validasi</a:t>
          </a:r>
          <a:r>
            <a:rPr lang="en-US" sz="2000" b="1" dirty="0"/>
            <a:t> Data</a:t>
          </a:r>
        </a:p>
      </dgm:t>
    </dgm:pt>
    <dgm:pt modelId="{3D3938E1-C9DE-41A1-B50B-8A92A2477C83}" type="parTrans" cxnId="{A43A7FE9-B88B-490D-AB44-8094AFA224F9}">
      <dgm:prSet/>
      <dgm:spPr/>
      <dgm:t>
        <a:bodyPr/>
        <a:lstStyle/>
        <a:p>
          <a:endParaRPr lang="en-US" sz="2000" b="1"/>
        </a:p>
      </dgm:t>
    </dgm:pt>
    <dgm:pt modelId="{1E83E45B-8616-43E3-B2E1-35B1F17EC891}" type="sibTrans" cxnId="{A43A7FE9-B88B-490D-AB44-8094AFA224F9}">
      <dgm:prSet/>
      <dgm:spPr/>
      <dgm:t>
        <a:bodyPr/>
        <a:lstStyle/>
        <a:p>
          <a:endParaRPr lang="en-US" sz="2000" b="1"/>
        </a:p>
      </dgm:t>
    </dgm:pt>
    <dgm:pt modelId="{24EC7D0F-48FC-419E-93CD-46B1EF6FA4F5}">
      <dgm:prSet phldrT="[Text]" custT="1"/>
      <dgm:spPr/>
      <dgm:t>
        <a:bodyPr/>
        <a:lstStyle/>
        <a:p>
          <a:r>
            <a:rPr lang="en-US" sz="2000" b="1" dirty="0" err="1"/>
            <a:t>Evaluasi</a:t>
          </a:r>
          <a:r>
            <a:rPr lang="en-US" sz="2000" b="1" dirty="0"/>
            <a:t> Data</a:t>
          </a:r>
        </a:p>
      </dgm:t>
    </dgm:pt>
    <dgm:pt modelId="{076C407B-390F-4EBB-8314-954C6E75BC20}" type="parTrans" cxnId="{43F6F5D5-27E4-4775-A640-B95CD53936EF}">
      <dgm:prSet/>
      <dgm:spPr/>
      <dgm:t>
        <a:bodyPr/>
        <a:lstStyle/>
        <a:p>
          <a:endParaRPr lang="en-US" sz="2000" b="1"/>
        </a:p>
      </dgm:t>
    </dgm:pt>
    <dgm:pt modelId="{04DDD9C2-5853-44A0-B19C-C21FD9E85F0E}" type="sibTrans" cxnId="{43F6F5D5-27E4-4775-A640-B95CD53936EF}">
      <dgm:prSet/>
      <dgm:spPr/>
      <dgm:t>
        <a:bodyPr/>
        <a:lstStyle/>
        <a:p>
          <a:endParaRPr lang="en-US" sz="2000" b="1"/>
        </a:p>
      </dgm:t>
    </dgm:pt>
    <dgm:pt modelId="{40772173-7A5B-42B4-8908-27E6D76336E9}" type="pres">
      <dgm:prSet presAssocID="{3E35C585-806B-42C8-B378-F75F6F8F6BCB}" presName="rootnode" presStyleCnt="0">
        <dgm:presLayoutVars>
          <dgm:chMax/>
          <dgm:chPref/>
          <dgm:dir/>
          <dgm:animLvl val="lvl"/>
        </dgm:presLayoutVars>
      </dgm:prSet>
      <dgm:spPr/>
    </dgm:pt>
    <dgm:pt modelId="{6E6FBCC3-3506-4E91-8D69-2A0C5E55D8BD}" type="pres">
      <dgm:prSet presAssocID="{B17E5BF0-740A-41F7-89C5-26348C7012C5}" presName="composite" presStyleCnt="0"/>
      <dgm:spPr/>
    </dgm:pt>
    <dgm:pt modelId="{27DDD81D-F1F6-4439-AF7F-B70C540BEE39}" type="pres">
      <dgm:prSet presAssocID="{B17E5BF0-740A-41F7-89C5-26348C7012C5}" presName="LShape" presStyleLbl="alignNode1" presStyleIdx="0" presStyleCnt="9"/>
      <dgm:spPr/>
    </dgm:pt>
    <dgm:pt modelId="{0A703003-2719-40E9-9565-B93CDD864A2E}" type="pres">
      <dgm:prSet presAssocID="{B17E5BF0-740A-41F7-89C5-26348C7012C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13D1601-1A91-4429-8A27-CC3FF40DB1E9}" type="pres">
      <dgm:prSet presAssocID="{B17E5BF0-740A-41F7-89C5-26348C7012C5}" presName="Triangle" presStyleLbl="alignNode1" presStyleIdx="1" presStyleCnt="9"/>
      <dgm:spPr/>
    </dgm:pt>
    <dgm:pt modelId="{2F6294FE-000A-45A1-AB08-D61A51D7DE6D}" type="pres">
      <dgm:prSet presAssocID="{C65F3739-4A32-47F0-BDCA-2D5F855730B0}" presName="sibTrans" presStyleCnt="0"/>
      <dgm:spPr/>
    </dgm:pt>
    <dgm:pt modelId="{514F3D99-C3F8-458D-8E51-E11B8D70CCF1}" type="pres">
      <dgm:prSet presAssocID="{C65F3739-4A32-47F0-BDCA-2D5F855730B0}" presName="space" presStyleCnt="0"/>
      <dgm:spPr/>
    </dgm:pt>
    <dgm:pt modelId="{098E77DE-B2BB-424F-A499-16FAEFB450BD}" type="pres">
      <dgm:prSet presAssocID="{EDF96A61-FC32-4DC8-BEDB-7A57D2434B18}" presName="composite" presStyleCnt="0"/>
      <dgm:spPr/>
    </dgm:pt>
    <dgm:pt modelId="{89861F1C-5F29-4CC1-B86A-F135491FD708}" type="pres">
      <dgm:prSet presAssocID="{EDF96A61-FC32-4DC8-BEDB-7A57D2434B18}" presName="LShape" presStyleLbl="alignNode1" presStyleIdx="2" presStyleCnt="9"/>
      <dgm:spPr/>
    </dgm:pt>
    <dgm:pt modelId="{42B23F9E-F2F3-441B-8775-CDA0FC6856CB}" type="pres">
      <dgm:prSet presAssocID="{EDF96A61-FC32-4DC8-BEDB-7A57D2434B1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7A889EA-A412-4F1F-B754-9C115646104C}" type="pres">
      <dgm:prSet presAssocID="{EDF96A61-FC32-4DC8-BEDB-7A57D2434B18}" presName="Triangle" presStyleLbl="alignNode1" presStyleIdx="3" presStyleCnt="9"/>
      <dgm:spPr/>
    </dgm:pt>
    <dgm:pt modelId="{26FCED23-52F9-4589-8A4F-7AE7F84626C3}" type="pres">
      <dgm:prSet presAssocID="{D4EFEEF7-7C62-41AC-9606-4D793CF0BC4D}" presName="sibTrans" presStyleCnt="0"/>
      <dgm:spPr/>
    </dgm:pt>
    <dgm:pt modelId="{5BF4212A-7E3F-48A4-9644-D174B3CF1CE7}" type="pres">
      <dgm:prSet presAssocID="{D4EFEEF7-7C62-41AC-9606-4D793CF0BC4D}" presName="space" presStyleCnt="0"/>
      <dgm:spPr/>
    </dgm:pt>
    <dgm:pt modelId="{ED164C96-D362-4A38-9438-085DDF68B0B2}" type="pres">
      <dgm:prSet presAssocID="{18288AE8-904E-449C-9EB0-9308D9F79C21}" presName="composite" presStyleCnt="0"/>
      <dgm:spPr/>
    </dgm:pt>
    <dgm:pt modelId="{BA1FA4A6-E944-4BA0-9DED-404B9221CB62}" type="pres">
      <dgm:prSet presAssocID="{18288AE8-904E-449C-9EB0-9308D9F79C21}" presName="LShape" presStyleLbl="alignNode1" presStyleIdx="4" presStyleCnt="9"/>
      <dgm:spPr/>
    </dgm:pt>
    <dgm:pt modelId="{3C7B8108-E494-4323-B89D-95CC9BFCC127}" type="pres">
      <dgm:prSet presAssocID="{18288AE8-904E-449C-9EB0-9308D9F79C2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D35D6CC-5DCA-43FF-B370-C09A57916814}" type="pres">
      <dgm:prSet presAssocID="{18288AE8-904E-449C-9EB0-9308D9F79C21}" presName="Triangle" presStyleLbl="alignNode1" presStyleIdx="5" presStyleCnt="9"/>
      <dgm:spPr/>
    </dgm:pt>
    <dgm:pt modelId="{DE3AD7C5-53F9-4D9A-AEDA-2FCD45BE4DCB}" type="pres">
      <dgm:prSet presAssocID="{5361B7FE-0238-4859-A857-42FED7B0E43E}" presName="sibTrans" presStyleCnt="0"/>
      <dgm:spPr/>
    </dgm:pt>
    <dgm:pt modelId="{1A07D998-F356-41DE-9C03-682A6CC04097}" type="pres">
      <dgm:prSet presAssocID="{5361B7FE-0238-4859-A857-42FED7B0E43E}" presName="space" presStyleCnt="0"/>
      <dgm:spPr/>
    </dgm:pt>
    <dgm:pt modelId="{89B84A1A-6708-41C4-A8C1-7ED97872721F}" type="pres">
      <dgm:prSet presAssocID="{641B3A26-7E7C-43A1-A13B-5B5CBDA6D034}" presName="composite" presStyleCnt="0"/>
      <dgm:spPr/>
    </dgm:pt>
    <dgm:pt modelId="{67201060-54A6-4D06-8B32-3CE44DC7B762}" type="pres">
      <dgm:prSet presAssocID="{641B3A26-7E7C-43A1-A13B-5B5CBDA6D034}" presName="LShape" presStyleLbl="alignNode1" presStyleIdx="6" presStyleCnt="9"/>
      <dgm:spPr/>
    </dgm:pt>
    <dgm:pt modelId="{C4D23B64-2038-42CD-9ABB-88F5CD1E6EAE}" type="pres">
      <dgm:prSet presAssocID="{641B3A26-7E7C-43A1-A13B-5B5CBDA6D03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DD2ABFC-4E77-4FB8-A5B9-C2896840F749}" type="pres">
      <dgm:prSet presAssocID="{641B3A26-7E7C-43A1-A13B-5B5CBDA6D034}" presName="Triangle" presStyleLbl="alignNode1" presStyleIdx="7" presStyleCnt="9"/>
      <dgm:spPr/>
    </dgm:pt>
    <dgm:pt modelId="{82830815-1452-458E-B8E4-2F5107025149}" type="pres">
      <dgm:prSet presAssocID="{1E83E45B-8616-43E3-B2E1-35B1F17EC891}" presName="sibTrans" presStyleCnt="0"/>
      <dgm:spPr/>
    </dgm:pt>
    <dgm:pt modelId="{200A4AEE-7CFF-4237-85A0-AB9BD44A554C}" type="pres">
      <dgm:prSet presAssocID="{1E83E45B-8616-43E3-B2E1-35B1F17EC891}" presName="space" presStyleCnt="0"/>
      <dgm:spPr/>
    </dgm:pt>
    <dgm:pt modelId="{F810FC58-5D04-4FAD-A790-300A19ADA4D6}" type="pres">
      <dgm:prSet presAssocID="{24EC7D0F-48FC-419E-93CD-46B1EF6FA4F5}" presName="composite" presStyleCnt="0"/>
      <dgm:spPr/>
    </dgm:pt>
    <dgm:pt modelId="{526F34D7-484B-488E-A2D1-22B3EAB1B533}" type="pres">
      <dgm:prSet presAssocID="{24EC7D0F-48FC-419E-93CD-46B1EF6FA4F5}" presName="LShape" presStyleLbl="alignNode1" presStyleIdx="8" presStyleCnt="9"/>
      <dgm:spPr/>
    </dgm:pt>
    <dgm:pt modelId="{2C19D34B-58EC-4753-A6FB-A3EFB6A53423}" type="pres">
      <dgm:prSet presAssocID="{24EC7D0F-48FC-419E-93CD-46B1EF6FA4F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EF6DE08-7C38-4889-A061-A27C3658F8AB}" srcId="{3E35C585-806B-42C8-B378-F75F6F8F6BCB}" destId="{EDF96A61-FC32-4DC8-BEDB-7A57D2434B18}" srcOrd="1" destOrd="0" parTransId="{6EEDC549-8261-4BF8-B20C-B74F29DA11B9}" sibTransId="{D4EFEEF7-7C62-41AC-9606-4D793CF0BC4D}"/>
    <dgm:cxn modelId="{F50A570C-2C1D-4C97-AE26-ADDC6B686300}" type="presOf" srcId="{18288AE8-904E-449C-9EB0-9308D9F79C21}" destId="{3C7B8108-E494-4323-B89D-95CC9BFCC127}" srcOrd="0" destOrd="0" presId="urn:microsoft.com/office/officeart/2009/3/layout/StepUpProcess"/>
    <dgm:cxn modelId="{1B75B333-415E-4AB8-BA69-7516D97BC7D4}" type="presOf" srcId="{641B3A26-7E7C-43A1-A13B-5B5CBDA6D034}" destId="{C4D23B64-2038-42CD-9ABB-88F5CD1E6EAE}" srcOrd="0" destOrd="0" presId="urn:microsoft.com/office/officeart/2009/3/layout/StepUpProcess"/>
    <dgm:cxn modelId="{DD60623D-6554-453F-A6C8-CD1BB77C2043}" type="presOf" srcId="{24EC7D0F-48FC-419E-93CD-46B1EF6FA4F5}" destId="{2C19D34B-58EC-4753-A6FB-A3EFB6A53423}" srcOrd="0" destOrd="0" presId="urn:microsoft.com/office/officeart/2009/3/layout/StepUpProcess"/>
    <dgm:cxn modelId="{2DC8926C-6922-4DC8-857D-899EB9B757A4}" srcId="{3E35C585-806B-42C8-B378-F75F6F8F6BCB}" destId="{18288AE8-904E-449C-9EB0-9308D9F79C21}" srcOrd="2" destOrd="0" parTransId="{6949D431-B369-4F62-AAF6-BDD46BA79517}" sibTransId="{5361B7FE-0238-4859-A857-42FED7B0E43E}"/>
    <dgm:cxn modelId="{A76BA44D-027B-4A51-9938-3E5E5A99EA39}" type="presOf" srcId="{3E35C585-806B-42C8-B378-F75F6F8F6BCB}" destId="{40772173-7A5B-42B4-8908-27E6D76336E9}" srcOrd="0" destOrd="0" presId="urn:microsoft.com/office/officeart/2009/3/layout/StepUpProcess"/>
    <dgm:cxn modelId="{43F6F5D5-27E4-4775-A640-B95CD53936EF}" srcId="{3E35C585-806B-42C8-B378-F75F6F8F6BCB}" destId="{24EC7D0F-48FC-419E-93CD-46B1EF6FA4F5}" srcOrd="4" destOrd="0" parTransId="{076C407B-390F-4EBB-8314-954C6E75BC20}" sibTransId="{04DDD9C2-5853-44A0-B19C-C21FD9E85F0E}"/>
    <dgm:cxn modelId="{4434E7D8-FAF2-4610-BE11-7D53DED5DCD9}" type="presOf" srcId="{B17E5BF0-740A-41F7-89C5-26348C7012C5}" destId="{0A703003-2719-40E9-9565-B93CDD864A2E}" srcOrd="0" destOrd="0" presId="urn:microsoft.com/office/officeart/2009/3/layout/StepUpProcess"/>
    <dgm:cxn modelId="{F38E97E6-F215-4FC3-8DC6-DD413AD4236C}" srcId="{3E35C585-806B-42C8-B378-F75F6F8F6BCB}" destId="{B17E5BF0-740A-41F7-89C5-26348C7012C5}" srcOrd="0" destOrd="0" parTransId="{C1417FE3-67FD-4D19-9987-14CD33C5A8A9}" sibTransId="{C65F3739-4A32-47F0-BDCA-2D5F855730B0}"/>
    <dgm:cxn modelId="{39B954E8-D610-4BD9-AE39-CA610EC70BEB}" type="presOf" srcId="{EDF96A61-FC32-4DC8-BEDB-7A57D2434B18}" destId="{42B23F9E-F2F3-441B-8775-CDA0FC6856CB}" srcOrd="0" destOrd="0" presId="urn:microsoft.com/office/officeart/2009/3/layout/StepUpProcess"/>
    <dgm:cxn modelId="{A43A7FE9-B88B-490D-AB44-8094AFA224F9}" srcId="{3E35C585-806B-42C8-B378-F75F6F8F6BCB}" destId="{641B3A26-7E7C-43A1-A13B-5B5CBDA6D034}" srcOrd="3" destOrd="0" parTransId="{3D3938E1-C9DE-41A1-B50B-8A92A2477C83}" sibTransId="{1E83E45B-8616-43E3-B2E1-35B1F17EC891}"/>
    <dgm:cxn modelId="{AC5D3BAF-0EB6-49C5-8177-580D9D662191}" type="presParOf" srcId="{40772173-7A5B-42B4-8908-27E6D76336E9}" destId="{6E6FBCC3-3506-4E91-8D69-2A0C5E55D8BD}" srcOrd="0" destOrd="0" presId="urn:microsoft.com/office/officeart/2009/3/layout/StepUpProcess"/>
    <dgm:cxn modelId="{9E9290CB-FF25-45C9-A491-BC3595744B14}" type="presParOf" srcId="{6E6FBCC3-3506-4E91-8D69-2A0C5E55D8BD}" destId="{27DDD81D-F1F6-4439-AF7F-B70C540BEE39}" srcOrd="0" destOrd="0" presId="urn:microsoft.com/office/officeart/2009/3/layout/StepUpProcess"/>
    <dgm:cxn modelId="{A2B67506-F845-4652-B27D-F1A8EBECD19D}" type="presParOf" srcId="{6E6FBCC3-3506-4E91-8D69-2A0C5E55D8BD}" destId="{0A703003-2719-40E9-9565-B93CDD864A2E}" srcOrd="1" destOrd="0" presId="urn:microsoft.com/office/officeart/2009/3/layout/StepUpProcess"/>
    <dgm:cxn modelId="{2AA09973-730F-4157-93D7-1D4097A139EB}" type="presParOf" srcId="{6E6FBCC3-3506-4E91-8D69-2A0C5E55D8BD}" destId="{F13D1601-1A91-4429-8A27-CC3FF40DB1E9}" srcOrd="2" destOrd="0" presId="urn:microsoft.com/office/officeart/2009/3/layout/StepUpProcess"/>
    <dgm:cxn modelId="{FF1EFA90-5F5E-451A-95E3-83DF7B549677}" type="presParOf" srcId="{40772173-7A5B-42B4-8908-27E6D76336E9}" destId="{2F6294FE-000A-45A1-AB08-D61A51D7DE6D}" srcOrd="1" destOrd="0" presId="urn:microsoft.com/office/officeart/2009/3/layout/StepUpProcess"/>
    <dgm:cxn modelId="{7A27CC0B-2792-4BFA-83F3-4A15596CE59A}" type="presParOf" srcId="{2F6294FE-000A-45A1-AB08-D61A51D7DE6D}" destId="{514F3D99-C3F8-458D-8E51-E11B8D70CCF1}" srcOrd="0" destOrd="0" presId="urn:microsoft.com/office/officeart/2009/3/layout/StepUpProcess"/>
    <dgm:cxn modelId="{E8BA64B1-B90A-4684-849A-720CD710E21B}" type="presParOf" srcId="{40772173-7A5B-42B4-8908-27E6D76336E9}" destId="{098E77DE-B2BB-424F-A499-16FAEFB450BD}" srcOrd="2" destOrd="0" presId="urn:microsoft.com/office/officeart/2009/3/layout/StepUpProcess"/>
    <dgm:cxn modelId="{D961913A-A6DF-41A4-97D2-8195A9B0B59D}" type="presParOf" srcId="{098E77DE-B2BB-424F-A499-16FAEFB450BD}" destId="{89861F1C-5F29-4CC1-B86A-F135491FD708}" srcOrd="0" destOrd="0" presId="urn:microsoft.com/office/officeart/2009/3/layout/StepUpProcess"/>
    <dgm:cxn modelId="{910C8103-D75D-4209-98C3-72EA8806597E}" type="presParOf" srcId="{098E77DE-B2BB-424F-A499-16FAEFB450BD}" destId="{42B23F9E-F2F3-441B-8775-CDA0FC6856CB}" srcOrd="1" destOrd="0" presId="urn:microsoft.com/office/officeart/2009/3/layout/StepUpProcess"/>
    <dgm:cxn modelId="{3273B639-1FBB-44F5-9713-2B747BDE916F}" type="presParOf" srcId="{098E77DE-B2BB-424F-A499-16FAEFB450BD}" destId="{77A889EA-A412-4F1F-B754-9C115646104C}" srcOrd="2" destOrd="0" presId="urn:microsoft.com/office/officeart/2009/3/layout/StepUpProcess"/>
    <dgm:cxn modelId="{AC8F197E-1AA0-4E49-9D01-B53C581D9D18}" type="presParOf" srcId="{40772173-7A5B-42B4-8908-27E6D76336E9}" destId="{26FCED23-52F9-4589-8A4F-7AE7F84626C3}" srcOrd="3" destOrd="0" presId="urn:microsoft.com/office/officeart/2009/3/layout/StepUpProcess"/>
    <dgm:cxn modelId="{530F0363-B982-46E5-BA5E-8D5B5428858F}" type="presParOf" srcId="{26FCED23-52F9-4589-8A4F-7AE7F84626C3}" destId="{5BF4212A-7E3F-48A4-9644-D174B3CF1CE7}" srcOrd="0" destOrd="0" presId="urn:microsoft.com/office/officeart/2009/3/layout/StepUpProcess"/>
    <dgm:cxn modelId="{C60B6C2B-7916-4EDA-8257-A3535AD130F4}" type="presParOf" srcId="{40772173-7A5B-42B4-8908-27E6D76336E9}" destId="{ED164C96-D362-4A38-9438-085DDF68B0B2}" srcOrd="4" destOrd="0" presId="urn:microsoft.com/office/officeart/2009/3/layout/StepUpProcess"/>
    <dgm:cxn modelId="{D8007A8E-92B9-4D0B-9DC5-97E67A283780}" type="presParOf" srcId="{ED164C96-D362-4A38-9438-085DDF68B0B2}" destId="{BA1FA4A6-E944-4BA0-9DED-404B9221CB62}" srcOrd="0" destOrd="0" presId="urn:microsoft.com/office/officeart/2009/3/layout/StepUpProcess"/>
    <dgm:cxn modelId="{5C12900A-6FA0-4755-A6A2-427B8D59B29A}" type="presParOf" srcId="{ED164C96-D362-4A38-9438-085DDF68B0B2}" destId="{3C7B8108-E494-4323-B89D-95CC9BFCC127}" srcOrd="1" destOrd="0" presId="urn:microsoft.com/office/officeart/2009/3/layout/StepUpProcess"/>
    <dgm:cxn modelId="{0180CC99-DE0F-48BD-A8EF-4945AF9F3389}" type="presParOf" srcId="{ED164C96-D362-4A38-9438-085DDF68B0B2}" destId="{ED35D6CC-5DCA-43FF-B370-C09A57916814}" srcOrd="2" destOrd="0" presId="urn:microsoft.com/office/officeart/2009/3/layout/StepUpProcess"/>
    <dgm:cxn modelId="{6BE0BA07-6716-4CA5-A3EA-B85C5C7ABA34}" type="presParOf" srcId="{40772173-7A5B-42B4-8908-27E6D76336E9}" destId="{DE3AD7C5-53F9-4D9A-AEDA-2FCD45BE4DCB}" srcOrd="5" destOrd="0" presId="urn:microsoft.com/office/officeart/2009/3/layout/StepUpProcess"/>
    <dgm:cxn modelId="{D94ED433-80EC-4891-B1BC-2E69110B5B0D}" type="presParOf" srcId="{DE3AD7C5-53F9-4D9A-AEDA-2FCD45BE4DCB}" destId="{1A07D998-F356-41DE-9C03-682A6CC04097}" srcOrd="0" destOrd="0" presId="urn:microsoft.com/office/officeart/2009/3/layout/StepUpProcess"/>
    <dgm:cxn modelId="{2EC3869F-52C3-4C47-8139-0C10BBB535F2}" type="presParOf" srcId="{40772173-7A5B-42B4-8908-27E6D76336E9}" destId="{89B84A1A-6708-41C4-A8C1-7ED97872721F}" srcOrd="6" destOrd="0" presId="urn:microsoft.com/office/officeart/2009/3/layout/StepUpProcess"/>
    <dgm:cxn modelId="{6809937A-97FF-49D5-8D5A-F83403235D67}" type="presParOf" srcId="{89B84A1A-6708-41C4-A8C1-7ED97872721F}" destId="{67201060-54A6-4D06-8B32-3CE44DC7B762}" srcOrd="0" destOrd="0" presId="urn:microsoft.com/office/officeart/2009/3/layout/StepUpProcess"/>
    <dgm:cxn modelId="{5661CDC3-5576-428D-99A3-0170852D2817}" type="presParOf" srcId="{89B84A1A-6708-41C4-A8C1-7ED97872721F}" destId="{C4D23B64-2038-42CD-9ABB-88F5CD1E6EAE}" srcOrd="1" destOrd="0" presId="urn:microsoft.com/office/officeart/2009/3/layout/StepUpProcess"/>
    <dgm:cxn modelId="{E6CE26D8-841D-425C-968E-9B6674609A62}" type="presParOf" srcId="{89B84A1A-6708-41C4-A8C1-7ED97872721F}" destId="{FDD2ABFC-4E77-4FB8-A5B9-C2896840F749}" srcOrd="2" destOrd="0" presId="urn:microsoft.com/office/officeart/2009/3/layout/StepUpProcess"/>
    <dgm:cxn modelId="{FEDE4446-2B1E-40AF-96E8-5096705B1844}" type="presParOf" srcId="{40772173-7A5B-42B4-8908-27E6D76336E9}" destId="{82830815-1452-458E-B8E4-2F5107025149}" srcOrd="7" destOrd="0" presId="urn:microsoft.com/office/officeart/2009/3/layout/StepUpProcess"/>
    <dgm:cxn modelId="{7CA11A24-076D-4DF6-AA0B-6FA6B6683618}" type="presParOf" srcId="{82830815-1452-458E-B8E4-2F5107025149}" destId="{200A4AEE-7CFF-4237-85A0-AB9BD44A554C}" srcOrd="0" destOrd="0" presId="urn:microsoft.com/office/officeart/2009/3/layout/StepUpProcess"/>
    <dgm:cxn modelId="{93181C5C-AF99-4CF3-9AEB-D09249F8F30A}" type="presParOf" srcId="{40772173-7A5B-42B4-8908-27E6D76336E9}" destId="{F810FC58-5D04-4FAD-A790-300A19ADA4D6}" srcOrd="8" destOrd="0" presId="urn:microsoft.com/office/officeart/2009/3/layout/StepUpProcess"/>
    <dgm:cxn modelId="{83B56BCC-79CC-412D-A7AA-908B35187C12}" type="presParOf" srcId="{F810FC58-5D04-4FAD-A790-300A19ADA4D6}" destId="{526F34D7-484B-488E-A2D1-22B3EAB1B533}" srcOrd="0" destOrd="0" presId="urn:microsoft.com/office/officeart/2009/3/layout/StepUpProcess"/>
    <dgm:cxn modelId="{77C7F1A6-19D5-47A4-B35A-14F28F63E965}" type="presParOf" srcId="{F810FC58-5D04-4FAD-A790-300A19ADA4D6}" destId="{2C19D34B-58EC-4753-A6FB-A3EFB6A534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89D89-15F5-4427-8072-72A0321697D0}">
      <dsp:nvSpPr>
        <dsp:cNvPr id="0" name=""/>
        <dsp:cNvSpPr/>
      </dsp:nvSpPr>
      <dsp:spPr>
        <a:xfrm>
          <a:off x="1758073" y="555474"/>
          <a:ext cx="3699445" cy="369944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74CC-C298-4C67-B06C-4717EB97F38D}">
      <dsp:nvSpPr>
        <dsp:cNvPr id="0" name=""/>
        <dsp:cNvSpPr/>
      </dsp:nvSpPr>
      <dsp:spPr>
        <a:xfrm>
          <a:off x="1758073" y="555474"/>
          <a:ext cx="3699445" cy="369944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B5F6-3AAB-4C68-A52A-DB8CC702C7B7}">
      <dsp:nvSpPr>
        <dsp:cNvPr id="0" name=""/>
        <dsp:cNvSpPr/>
      </dsp:nvSpPr>
      <dsp:spPr>
        <a:xfrm>
          <a:off x="1758073" y="555474"/>
          <a:ext cx="3699445" cy="369944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FFA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C49DB-DEC0-40EB-A5D0-F996F9A0CE36}">
      <dsp:nvSpPr>
        <dsp:cNvPr id="0" name=""/>
        <dsp:cNvSpPr/>
      </dsp:nvSpPr>
      <dsp:spPr>
        <a:xfrm>
          <a:off x="1758073" y="555474"/>
          <a:ext cx="3699445" cy="369944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5A00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68A60-0154-4816-9B35-13F30BC4D9EA}">
      <dsp:nvSpPr>
        <dsp:cNvPr id="0" name=""/>
        <dsp:cNvSpPr/>
      </dsp:nvSpPr>
      <dsp:spPr>
        <a:xfrm>
          <a:off x="2930915" y="1728317"/>
          <a:ext cx="1353760" cy="1353760"/>
        </a:xfrm>
        <a:prstGeom prst="ellips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Myriad Pro" panose="020B0503030403020204" pitchFamily="34" charset="0"/>
            </a:rPr>
            <a:t>Data</a:t>
          </a:r>
        </a:p>
      </dsp:txBody>
      <dsp:txXfrm>
        <a:off x="3129169" y="1926571"/>
        <a:ext cx="957252" cy="957252"/>
      </dsp:txXfrm>
    </dsp:sp>
    <dsp:sp modelId="{462838B9-2D10-469B-83FE-1A408EB0C0BD}">
      <dsp:nvSpPr>
        <dsp:cNvPr id="0" name=""/>
        <dsp:cNvSpPr/>
      </dsp:nvSpPr>
      <dsp:spPr>
        <a:xfrm>
          <a:off x="2882393" y="-35528"/>
          <a:ext cx="1450805" cy="1267861"/>
        </a:xfrm>
        <a:prstGeom prst="ellipse">
          <a:avLst/>
        </a:prstGeom>
        <a:solidFill>
          <a:srgbClr val="5A00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Myriad Pro" panose="020B0503030403020204" pitchFamily="34" charset="0"/>
            </a:rPr>
            <a:t>Penyusunan</a:t>
          </a:r>
          <a:r>
            <a:rPr lang="en-US" sz="1300" kern="1200" dirty="0">
              <a:latin typeface="Myriad Pro" panose="020B0503030403020204" pitchFamily="34" charset="0"/>
            </a:rPr>
            <a:t> </a:t>
          </a:r>
          <a:r>
            <a:rPr lang="en-US" sz="1300" kern="1200" dirty="0" err="1">
              <a:latin typeface="Myriad Pro" panose="020B0503030403020204" pitchFamily="34" charset="0"/>
            </a:rPr>
            <a:t>Rencana</a:t>
          </a:r>
          <a:endParaRPr lang="en-US" sz="1300" kern="1200" dirty="0">
            <a:latin typeface="Myriad Pro" panose="020B0503030403020204" pitchFamily="34" charset="0"/>
          </a:endParaRPr>
        </a:p>
      </dsp:txBody>
      <dsp:txXfrm>
        <a:off x="3094858" y="150146"/>
        <a:ext cx="1025875" cy="896513"/>
      </dsp:txXfrm>
    </dsp:sp>
    <dsp:sp modelId="{C81DC81A-11C7-45E4-927E-A10E7A446AA3}">
      <dsp:nvSpPr>
        <dsp:cNvPr id="0" name=""/>
        <dsp:cNvSpPr/>
      </dsp:nvSpPr>
      <dsp:spPr>
        <a:xfrm>
          <a:off x="4780660" y="1771266"/>
          <a:ext cx="1267861" cy="1267861"/>
        </a:xfrm>
        <a:prstGeom prst="ellipse">
          <a:avLst/>
        </a:prstGeom>
        <a:solidFill>
          <a:srgbClr val="2891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Myriad Pro" panose="020B0503030403020204" pitchFamily="34" charset="0"/>
            </a:rPr>
            <a:t>Penetapan</a:t>
          </a:r>
          <a:r>
            <a:rPr lang="en-US" sz="1300" kern="1200" dirty="0">
              <a:latin typeface="Myriad Pro" panose="020B0503030403020204" pitchFamily="34" charset="0"/>
            </a:rPr>
            <a:t> </a:t>
          </a:r>
          <a:r>
            <a:rPr lang="en-US" sz="1300" kern="1200" dirty="0" err="1">
              <a:latin typeface="Myriad Pro" panose="020B0503030403020204" pitchFamily="34" charset="0"/>
            </a:rPr>
            <a:t>Rencana</a:t>
          </a:r>
          <a:endParaRPr lang="en-US" sz="1300" kern="1200" dirty="0">
            <a:latin typeface="Myriad Pro" panose="020B0503030403020204" pitchFamily="34" charset="0"/>
          </a:endParaRPr>
        </a:p>
      </dsp:txBody>
      <dsp:txXfrm>
        <a:off x="4966334" y="1956940"/>
        <a:ext cx="896513" cy="896513"/>
      </dsp:txXfrm>
    </dsp:sp>
    <dsp:sp modelId="{9E109D80-0A18-4C82-9441-7FDD99809E3E}">
      <dsp:nvSpPr>
        <dsp:cNvPr id="0" name=""/>
        <dsp:cNvSpPr/>
      </dsp:nvSpPr>
      <dsp:spPr>
        <a:xfrm>
          <a:off x="2973865" y="3578061"/>
          <a:ext cx="1267861" cy="126786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Myriad Pro" panose="020B0503030403020204" pitchFamily="34" charset="0"/>
            </a:rPr>
            <a:t>Pelaksanaan</a:t>
          </a:r>
          <a:endParaRPr lang="en-US" sz="1300" kern="1200" dirty="0">
            <a:latin typeface="Myriad Pro" panose="020B0503030403020204" pitchFamily="34" charset="0"/>
          </a:endParaRPr>
        </a:p>
      </dsp:txBody>
      <dsp:txXfrm>
        <a:off x="3159539" y="3763735"/>
        <a:ext cx="896513" cy="896513"/>
      </dsp:txXfrm>
    </dsp:sp>
    <dsp:sp modelId="{AA2CB81F-6D5A-4AF9-91CE-3FDE9DE266B8}">
      <dsp:nvSpPr>
        <dsp:cNvPr id="0" name=""/>
        <dsp:cNvSpPr/>
      </dsp:nvSpPr>
      <dsp:spPr>
        <a:xfrm>
          <a:off x="1167070" y="1771266"/>
          <a:ext cx="1267861" cy="126786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Myriad Pro" panose="020B0503030403020204" pitchFamily="34" charset="0"/>
            </a:rPr>
            <a:t>Evaluasi</a:t>
          </a:r>
          <a:endParaRPr lang="en-US" sz="1300" kern="1200" dirty="0">
            <a:latin typeface="Myriad Pro" panose="020B0503030403020204" pitchFamily="34" charset="0"/>
          </a:endParaRPr>
        </a:p>
      </dsp:txBody>
      <dsp:txXfrm>
        <a:off x="1352744" y="1956940"/>
        <a:ext cx="896513" cy="896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D81D-F1F6-4439-AF7F-B70C540BEE39}">
      <dsp:nvSpPr>
        <dsp:cNvPr id="0" name=""/>
        <dsp:cNvSpPr/>
      </dsp:nvSpPr>
      <dsp:spPr>
        <a:xfrm rot="5400000">
          <a:off x="373058" y="2415206"/>
          <a:ext cx="1112969" cy="18519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03003-2719-40E9-9565-B93CDD864A2E}">
      <dsp:nvSpPr>
        <dsp:cNvPr id="0" name=""/>
        <dsp:cNvSpPr/>
      </dsp:nvSpPr>
      <dsp:spPr>
        <a:xfrm>
          <a:off x="187276" y="2968542"/>
          <a:ext cx="1671956" cy="146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Pemetaan</a:t>
          </a:r>
          <a:r>
            <a:rPr lang="en-US" sz="2000" b="1" kern="1200" dirty="0"/>
            <a:t> </a:t>
          </a:r>
          <a:r>
            <a:rPr lang="en-US" sz="2000" b="1" kern="1200" dirty="0" err="1"/>
            <a:t>Kebutuhan</a:t>
          </a:r>
          <a:r>
            <a:rPr lang="en-US" sz="2000" b="1" kern="1200" dirty="0"/>
            <a:t> Data</a:t>
          </a:r>
        </a:p>
      </dsp:txBody>
      <dsp:txXfrm>
        <a:off x="187276" y="2968542"/>
        <a:ext cx="1671956" cy="1465568"/>
      </dsp:txXfrm>
    </dsp:sp>
    <dsp:sp modelId="{F13D1601-1A91-4429-8A27-CC3FF40DB1E9}">
      <dsp:nvSpPr>
        <dsp:cNvPr id="0" name=""/>
        <dsp:cNvSpPr/>
      </dsp:nvSpPr>
      <dsp:spPr>
        <a:xfrm>
          <a:off x="1543769" y="2278863"/>
          <a:ext cx="315463" cy="31546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61F1C-5F29-4CC1-B86A-F135491FD708}">
      <dsp:nvSpPr>
        <dsp:cNvPr id="0" name=""/>
        <dsp:cNvSpPr/>
      </dsp:nvSpPr>
      <dsp:spPr>
        <a:xfrm rot="5400000">
          <a:off x="2419860" y="1908723"/>
          <a:ext cx="1112969" cy="185195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23F9E-F2F3-441B-8775-CDA0FC6856CB}">
      <dsp:nvSpPr>
        <dsp:cNvPr id="0" name=""/>
        <dsp:cNvSpPr/>
      </dsp:nvSpPr>
      <dsp:spPr>
        <a:xfrm>
          <a:off x="2234078" y="2462059"/>
          <a:ext cx="1671956" cy="146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Pengumpulan</a:t>
          </a:r>
          <a:r>
            <a:rPr lang="en-US" sz="2000" b="1" kern="1200" dirty="0"/>
            <a:t> Data</a:t>
          </a:r>
        </a:p>
      </dsp:txBody>
      <dsp:txXfrm>
        <a:off x="2234078" y="2462059"/>
        <a:ext cx="1671956" cy="1465568"/>
      </dsp:txXfrm>
    </dsp:sp>
    <dsp:sp modelId="{77A889EA-A412-4F1F-B754-9C115646104C}">
      <dsp:nvSpPr>
        <dsp:cNvPr id="0" name=""/>
        <dsp:cNvSpPr/>
      </dsp:nvSpPr>
      <dsp:spPr>
        <a:xfrm>
          <a:off x="3590571" y="1772380"/>
          <a:ext cx="315463" cy="31546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FA4A6-E944-4BA0-9DED-404B9221CB62}">
      <dsp:nvSpPr>
        <dsp:cNvPr id="0" name=""/>
        <dsp:cNvSpPr/>
      </dsp:nvSpPr>
      <dsp:spPr>
        <a:xfrm rot="5400000">
          <a:off x="4466662" y="1402240"/>
          <a:ext cx="1112969" cy="185195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B8108-E494-4323-B89D-95CC9BFCC127}">
      <dsp:nvSpPr>
        <dsp:cNvPr id="0" name=""/>
        <dsp:cNvSpPr/>
      </dsp:nvSpPr>
      <dsp:spPr>
        <a:xfrm>
          <a:off x="4280879" y="1955576"/>
          <a:ext cx="1671956" cy="146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Pengisian</a:t>
          </a:r>
          <a:r>
            <a:rPr lang="en-US" sz="2000" b="1" kern="1200" dirty="0"/>
            <a:t> Data</a:t>
          </a:r>
        </a:p>
      </dsp:txBody>
      <dsp:txXfrm>
        <a:off x="4280879" y="1955576"/>
        <a:ext cx="1671956" cy="1465568"/>
      </dsp:txXfrm>
    </dsp:sp>
    <dsp:sp modelId="{ED35D6CC-5DCA-43FF-B370-C09A57916814}">
      <dsp:nvSpPr>
        <dsp:cNvPr id="0" name=""/>
        <dsp:cNvSpPr/>
      </dsp:nvSpPr>
      <dsp:spPr>
        <a:xfrm>
          <a:off x="5637372" y="1265897"/>
          <a:ext cx="315463" cy="31546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01060-54A6-4D06-8B32-3CE44DC7B762}">
      <dsp:nvSpPr>
        <dsp:cNvPr id="0" name=""/>
        <dsp:cNvSpPr/>
      </dsp:nvSpPr>
      <dsp:spPr>
        <a:xfrm rot="5400000">
          <a:off x="6513463" y="895757"/>
          <a:ext cx="1112969" cy="185195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23B64-2038-42CD-9ABB-88F5CD1E6EAE}">
      <dsp:nvSpPr>
        <dsp:cNvPr id="0" name=""/>
        <dsp:cNvSpPr/>
      </dsp:nvSpPr>
      <dsp:spPr>
        <a:xfrm>
          <a:off x="6327681" y="1449093"/>
          <a:ext cx="1671956" cy="146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Validasi</a:t>
          </a:r>
          <a:r>
            <a:rPr lang="en-US" sz="2000" b="1" kern="1200" dirty="0"/>
            <a:t> Data</a:t>
          </a:r>
        </a:p>
      </dsp:txBody>
      <dsp:txXfrm>
        <a:off x="6327681" y="1449093"/>
        <a:ext cx="1671956" cy="1465568"/>
      </dsp:txXfrm>
    </dsp:sp>
    <dsp:sp modelId="{FDD2ABFC-4E77-4FB8-A5B9-C2896840F749}">
      <dsp:nvSpPr>
        <dsp:cNvPr id="0" name=""/>
        <dsp:cNvSpPr/>
      </dsp:nvSpPr>
      <dsp:spPr>
        <a:xfrm>
          <a:off x="7684174" y="759414"/>
          <a:ext cx="315463" cy="31546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F34D7-484B-488E-A2D1-22B3EAB1B533}">
      <dsp:nvSpPr>
        <dsp:cNvPr id="0" name=""/>
        <dsp:cNvSpPr/>
      </dsp:nvSpPr>
      <dsp:spPr>
        <a:xfrm rot="5400000">
          <a:off x="8560265" y="389274"/>
          <a:ext cx="1112969" cy="185195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D34B-58EC-4753-A6FB-A3EFB6A53423}">
      <dsp:nvSpPr>
        <dsp:cNvPr id="0" name=""/>
        <dsp:cNvSpPr/>
      </dsp:nvSpPr>
      <dsp:spPr>
        <a:xfrm>
          <a:off x="8374482" y="942610"/>
          <a:ext cx="1671956" cy="146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Evaluasi</a:t>
          </a:r>
          <a:r>
            <a:rPr lang="en-US" sz="2000" b="1" kern="1200" dirty="0"/>
            <a:t> Data</a:t>
          </a:r>
        </a:p>
      </dsp:txBody>
      <dsp:txXfrm>
        <a:off x="8374482" y="942610"/>
        <a:ext cx="1671956" cy="146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B7BEBA-7F82-412A-8CE4-2FADA84473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6725"/>
          </a:xfrm>
          <a:prstGeom prst="rect">
            <a:avLst/>
          </a:prstGeom>
        </p:spPr>
        <p:txBody>
          <a:bodyPr vert="horz" lIns="81564" tIns="40782" rIns="81564" bIns="40782" rtlCol="0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726CC-E5EB-40F1-B27C-E99EDCF17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514" y="0"/>
            <a:ext cx="2982742" cy="466725"/>
          </a:xfrm>
          <a:prstGeom prst="rect">
            <a:avLst/>
          </a:prstGeom>
        </p:spPr>
        <p:txBody>
          <a:bodyPr vert="horz" lIns="81564" tIns="40782" rIns="81564" bIns="40782" rtlCol="0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4ED67-B945-4437-93CA-FBDA8AC64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2982742" cy="466725"/>
          </a:xfrm>
          <a:prstGeom prst="rect">
            <a:avLst/>
          </a:prstGeom>
        </p:spPr>
        <p:txBody>
          <a:bodyPr vert="horz" lIns="81564" tIns="40782" rIns="81564" bIns="40782" rtlCol="0" anchor="b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798B0-D348-4186-B8EC-24E45A2202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514" y="8829677"/>
            <a:ext cx="2982742" cy="466725"/>
          </a:xfrm>
          <a:prstGeom prst="rect">
            <a:avLst/>
          </a:prstGeom>
        </p:spPr>
        <p:txBody>
          <a:bodyPr vert="horz" lIns="81564" tIns="40782" rIns="81564" bIns="40782" rtlCol="0" anchor="b"/>
          <a:lstStyle>
            <a:lvl1pPr algn="r">
              <a:defRPr sz="1100"/>
            </a:lvl1pPr>
          </a:lstStyle>
          <a:p>
            <a:fld id="{F6B690BD-ED63-4328-A2BD-DE74C64EC0A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34005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83114" tIns="41557" rIns="83114" bIns="415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4820"/>
          </a:xfrm>
          <a:prstGeom prst="rect">
            <a:avLst/>
          </a:prstGeom>
        </p:spPr>
        <p:txBody>
          <a:bodyPr vert="horz" lIns="83114" tIns="41557" rIns="83114" bIns="41557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6913"/>
            <a:ext cx="61991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14" tIns="41557" rIns="83114" bIns="41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83114" tIns="41557" rIns="83114" bIns="415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83114" tIns="41557" rIns="83114" bIns="415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83114" tIns="41557" rIns="83114" bIns="41557" rtlCol="0" anchor="b"/>
          <a:lstStyle>
            <a:lvl1pPr algn="r">
              <a:defRPr sz="1100"/>
            </a:lvl1pPr>
          </a:lstStyle>
          <a:p>
            <a:fld id="{78DA1FEC-F186-473F-BAE6-E4ED9B24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947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DA1FEC-F186-473F-BAE6-E4ED9B2454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EC53-6160-4517-BCD1-6C09338A1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B2E56-9B0F-4857-A339-E154D241A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5E29-C0C4-46F7-BBA4-FCCD4B35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A42D-FFD2-49B6-B050-1376C498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ABCE-1BC9-42B7-B40B-BA73E8BA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164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1929-7AC8-413E-881C-EB677B5A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36D6D-0EBB-4612-BC6B-027EC415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9EF0-CEC7-40E7-9551-A80D0B50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84B7-9312-4B4E-8C74-95CD5110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6668-126E-44BC-953E-75F22213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706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D123B-3B4B-4A53-BB11-06D45D5E6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37213-0EA0-44D4-BA72-7209F3E59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9528-1259-4B88-BE43-AF882256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D4D7-53B2-4C07-86D8-C9B2D573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95DD-91F0-4E3A-A794-8598D7EF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841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EC53-6160-4517-BCD1-6C09338A1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B2E56-9B0F-4857-A339-E154D241A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5E29-C0C4-46F7-BBA4-FCCD4B35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A42D-FFD2-49B6-B050-1376C498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ABCE-1BC9-42B7-B40B-BA73E8BA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8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50AF-5052-46E6-8468-063AB595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95509-5EE5-4DE5-A63C-90AF24ECF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5BB9-DECB-4A42-9315-7610D055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7EE5-204D-4089-8C28-B418ACF2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F9B-F086-43C8-8C49-25701E4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2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EFF4-8BC2-4238-8CBF-D84DCFD8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904D-A2B6-4007-BDAA-052D2CF19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C3BA-4CCA-4CB2-BE09-EF6A6D14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3F1C-5172-44F9-A15E-A72FEC7E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1692-E62F-4AD6-BD29-66C5C9F8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8B90-2FE3-4231-81E5-5CE28227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0479-C783-459E-9FF2-791BFF0A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C1FFF-ACC7-4E52-B810-7C8AA57E9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155DD-95D6-47F5-A993-42628C51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B48C1-7A72-4738-9035-B4EE225D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FDA47-51EF-464C-A5FA-0EE9FA36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7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DAD5-F879-44C3-8266-6D117760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9F6C-C739-4B37-B485-A4A73432C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9D823-54DD-457A-BC9D-B599A8602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5EC31-DB1C-49AF-B6BC-4DD9DFF22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B763B-D650-423B-931D-66AACF27D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68713-4CCC-4A2A-8A4F-6F7F89D3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BC7F2-E219-43FD-B3A8-C298AA67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904A5-C63C-4E5C-91F6-0CA57A78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0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0BCA-DBA5-4323-A821-C4D474AD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F2CD5-9457-42AD-B9FC-3CD28F00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C8C6F-352B-4152-B534-6BA7AC76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5464D-A61D-4336-BEEE-E3CF9730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AA376-1D0C-418E-A898-745B9437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5F1A1-5AB1-445F-BDC1-B60D6E70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02436-1BA7-4FBD-9D5D-D29C87F5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C410-EAD4-4ED9-A981-00859E71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D652-9749-4069-AB23-F6960655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EB272-3FAE-4176-85D7-E393D4947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971C-A8EC-4B3C-8576-9D125BE4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E81E3-4E2C-4F79-B5C9-FFFA47BA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3ECFB-C856-424B-A98D-AECD34F5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50AF-5052-46E6-8468-063AB595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95509-5EE5-4DE5-A63C-90AF24ECF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5BB9-DECB-4A42-9315-7610D055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7EE5-204D-4089-8C28-B418ACF2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F9B-F086-43C8-8C49-25701E4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149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AC0D-4D82-4D8C-925D-08C82B4C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42A9A-4298-4105-B1CC-58EA95542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EF3C-4F3B-467A-88EE-FD6170145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97AD-F047-4AFC-985C-B0A07E0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96B6F-E5DC-4791-B55A-BBB1F17C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F2154-443D-4489-90DA-636ECC17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1929-7AC8-413E-881C-EB677B5A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36D6D-0EBB-4612-BC6B-027EC415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9EF0-CEC7-40E7-9551-A80D0B50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84B7-9312-4B4E-8C74-95CD5110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6668-126E-44BC-953E-75F22213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0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D123B-3B4B-4A53-BB11-06D45D5E6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37213-0EA0-44D4-BA72-7209F3E59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9528-1259-4B88-BE43-AF882256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D4D7-53B2-4C07-86D8-C9B2D573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95DD-91F0-4E3A-A794-8598D7EF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61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EC53-6160-4517-BCD1-6C09338A1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B2E56-9B0F-4857-A339-E154D241A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5E29-C0C4-46F7-BBA4-FCCD4B35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A42D-FFD2-49B6-B050-1376C498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ABCE-1BC9-42B7-B40B-BA73E8BA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50AF-5052-46E6-8468-063AB595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95509-5EE5-4DE5-A63C-90AF24ECF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5BB9-DECB-4A42-9315-7610D055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7EE5-204D-4089-8C28-B418ACF2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F9B-F086-43C8-8C49-25701E4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9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EFF4-8BC2-4238-8CBF-D84DCFD8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904D-A2B6-4007-BDAA-052D2CF19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C3BA-4CCA-4CB2-BE09-EF6A6D14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3F1C-5172-44F9-A15E-A72FEC7E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1692-E62F-4AD6-BD29-66C5C9F8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2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8B90-2FE3-4231-81E5-5CE28227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0479-C783-459E-9FF2-791BFF0A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C1FFF-ACC7-4E52-B810-7C8AA57E9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155DD-95D6-47F5-A993-42628C51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B48C1-7A72-4738-9035-B4EE225D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FDA47-51EF-464C-A5FA-0EE9FA36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28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DAD5-F879-44C3-8266-6D117760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9F6C-C739-4B37-B485-A4A73432C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9D823-54DD-457A-BC9D-B599A8602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5EC31-DB1C-49AF-B6BC-4DD9DFF22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B763B-D650-423B-931D-66AACF27D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68713-4CCC-4A2A-8A4F-6F7F89D3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BC7F2-E219-43FD-B3A8-C298AA67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904A5-C63C-4E5C-91F6-0CA57A78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6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0BCA-DBA5-4323-A821-C4D474AD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F2CD5-9457-42AD-B9FC-3CD28F00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C8C6F-352B-4152-B534-6BA7AC76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5464D-A61D-4336-BEEE-E3CF9730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99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AA376-1D0C-418E-A898-745B9437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5F1A1-5AB1-445F-BDC1-B60D6E70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02436-1BA7-4FBD-9D5D-D29C87F5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2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EFF4-8BC2-4238-8CBF-D84DCFD8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904D-A2B6-4007-BDAA-052D2CF19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C3BA-4CCA-4CB2-BE09-EF6A6D14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3F1C-5172-44F9-A15E-A72FEC7E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1692-E62F-4AD6-BD29-66C5C9F8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0121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C410-EAD4-4ED9-A981-00859E71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D652-9749-4069-AB23-F6960655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EB272-3FAE-4176-85D7-E393D4947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971C-A8EC-4B3C-8576-9D125BE4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E81E3-4E2C-4F79-B5C9-FFFA47BA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3ECFB-C856-424B-A98D-AECD34F5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30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AC0D-4D82-4D8C-925D-08C82B4C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42A9A-4298-4105-B1CC-58EA95542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EF3C-4F3B-467A-88EE-FD6170145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97AD-F047-4AFC-985C-B0A07E0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96B6F-E5DC-4791-B55A-BBB1F17C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F2154-443D-4489-90DA-636ECC17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91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1929-7AC8-413E-881C-EB677B5A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36D6D-0EBB-4612-BC6B-027EC415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9EF0-CEC7-40E7-9551-A80D0B50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84B7-9312-4B4E-8C74-95CD5110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6668-126E-44BC-953E-75F22213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63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D123B-3B4B-4A53-BB11-06D45D5E6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37213-0EA0-44D4-BA72-7209F3E59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9528-1259-4B88-BE43-AF882256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D4D7-53B2-4C07-86D8-C9B2D573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95DD-91F0-4E3A-A794-8598D7EF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8B90-2FE3-4231-81E5-5CE28227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0479-C783-459E-9FF2-791BFF0A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C1FFF-ACC7-4E52-B810-7C8AA57E9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155DD-95D6-47F5-A993-42628C51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B48C1-7A72-4738-9035-B4EE225D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FDA47-51EF-464C-A5FA-0EE9FA36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48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DAD5-F879-44C3-8266-6D117760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9F6C-C739-4B37-B485-A4A73432C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9D823-54DD-457A-BC9D-B599A8602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5EC31-DB1C-49AF-B6BC-4DD9DFF22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B763B-D650-423B-931D-66AACF27D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68713-4CCC-4A2A-8A4F-6F7F89D3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BC7F2-E219-43FD-B3A8-C298AA67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904A5-C63C-4E5C-91F6-0CA57A78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524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0BCA-DBA5-4323-A821-C4D474AD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F2CD5-9457-42AD-B9FC-3CD28F00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C8C6F-352B-4152-B534-6BA7AC76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5464D-A61D-4336-BEEE-E3CF9730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704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AA376-1D0C-418E-A898-745B9437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5F1A1-5AB1-445F-BDC1-B60D6E70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02436-1BA7-4FBD-9D5D-D29C87F5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691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C410-EAD4-4ED9-A981-00859E71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D652-9749-4069-AB23-F6960655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EB272-3FAE-4176-85D7-E393D4947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971C-A8EC-4B3C-8576-9D125BE4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E81E3-4E2C-4F79-B5C9-FFFA47BA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3ECFB-C856-424B-A98D-AECD34F5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305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AC0D-4D82-4D8C-925D-08C82B4C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42A9A-4298-4105-B1CC-58EA95542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EF3C-4F3B-467A-88EE-FD6170145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97AD-F047-4AFC-985C-B0A07E0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96B6F-E5DC-4791-B55A-BBB1F17C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F2154-443D-4489-90DA-636ECC17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00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80F36-36B7-48A7-8F59-4E3ED292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A0EC-BE68-454C-916A-7C253988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1742-65F6-4CB3-B72E-750663537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4F7F-876B-4874-A9AF-17F3EF2592E1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FEF8-5F51-4154-A978-6ECC8B3B7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0E96-9A57-46EB-9E55-9573A2348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7FE-34E2-4223-9C73-3326F07E48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5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80F36-36B7-48A7-8F59-4E3ED292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A0EC-BE68-454C-916A-7C253988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1742-65F6-4CB3-B72E-750663537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FEF8-5F51-4154-A978-6ECC8B3B7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0E96-9A57-46EB-9E55-9573A2348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80F36-36B7-48A7-8F59-4E3ED292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A0EC-BE68-454C-916A-7C253988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1742-65F6-4CB3-B72E-750663537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4F7F-876B-4874-A9AF-17F3EF2592E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FEF8-5F51-4154-A978-6ECC8B3B7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0E96-9A57-46EB-9E55-9573A2348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7FE-34E2-4223-9C73-3326F07E48B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C3E7CF-0B10-4C0E-8D18-0776B2203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" y="385308"/>
            <a:ext cx="353169" cy="494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360CB7-D4E2-4996-B2CF-3961D5BAC2EA}"/>
              </a:ext>
            </a:extLst>
          </p:cNvPr>
          <p:cNvSpPr txBox="1"/>
          <p:nvPr/>
        </p:nvSpPr>
        <p:spPr>
          <a:xfrm>
            <a:off x="1550274" y="479927"/>
            <a:ext cx="2525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a typeface="Roboto" pitchFamily="2" charset="0"/>
                <a:cs typeface="Roboto" pitchFamily="2" charset="0"/>
              </a:rPr>
              <a:t>PEMERINTAH PROVINSI JAWA TIMUR</a:t>
            </a:r>
          </a:p>
          <a:p>
            <a:r>
              <a:rPr lang="en-US" sz="800" dirty="0">
                <a:ea typeface="Roboto" pitchFamily="2" charset="0"/>
                <a:cs typeface="Roboto" pitchFamily="2" charset="0"/>
              </a:rPr>
              <a:t>BADAN PERENCANAAN PEMBANGUNAN DAERAH </a:t>
            </a:r>
            <a:endParaRPr lang="id-ID" sz="800" dirty="0">
              <a:ea typeface="Roboto" pitchFamily="2" charset="0"/>
              <a:cs typeface="Robo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949923" y="1565200"/>
            <a:ext cx="4918781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KEBIJAKAN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FF0066"/>
                </a:solidFill>
              </a:rPr>
              <a:t>FORUM DATA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JAWA TIMUR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FF0066"/>
                </a:solidFill>
              </a:rPr>
              <a:t>2018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949923" y="3896331"/>
            <a:ext cx="3777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Disampaikan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pada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acara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Rapat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Evaluasi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Forum Data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Provinsi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Jawa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Timur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Roboto" pitchFamily="2" charset="0"/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Roboto" pitchFamily="2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Surabaya, 15-16 </a:t>
            </a:r>
            <a:r>
              <a: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No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v</a:t>
            </a:r>
            <a:r>
              <a: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embe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r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7332E-CBE7-44CF-A731-AA24589D72F1}"/>
              </a:ext>
            </a:extLst>
          </p:cNvPr>
          <p:cNvSpPr txBox="1"/>
          <p:nvPr/>
        </p:nvSpPr>
        <p:spPr>
          <a:xfrm>
            <a:off x="949923" y="5284310"/>
            <a:ext cx="4625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Musman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, S.H. , M.M.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02285-1D59-417E-9408-2A8F30625FBB}"/>
              </a:ext>
            </a:extLst>
          </p:cNvPr>
          <p:cNvSpPr txBox="1"/>
          <p:nvPr/>
        </p:nvSpPr>
        <p:spPr>
          <a:xfrm>
            <a:off x="949923" y="5554959"/>
            <a:ext cx="462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Kepala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Seksi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Pelayanan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Data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Perencanaan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Pembangunan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UPT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Pelayanan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Data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Perencanaan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dan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Pendanaan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Pembangunan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Bappeda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Provinsi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Jawa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" pitchFamily="2" charset="0"/>
              </a:rPr>
              <a:t>Timur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0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51">
            <a:extLst>
              <a:ext uri="{FF2B5EF4-FFF2-40B4-BE49-F238E27FC236}">
                <a16:creationId xmlns:a16="http://schemas.microsoft.com/office/drawing/2014/main" id="{B3DAF2EB-7D6A-4051-BEA3-821E55D63342}"/>
              </a:ext>
            </a:extLst>
          </p:cNvPr>
          <p:cNvSpPr/>
          <p:nvPr/>
        </p:nvSpPr>
        <p:spPr>
          <a:xfrm>
            <a:off x="0" y="5147186"/>
            <a:ext cx="12192000" cy="1710813"/>
          </a:xfrm>
          <a:prstGeom prst="rect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E70E4-7C9E-466D-8ED0-E3FCD8031EDA}"/>
              </a:ext>
            </a:extLst>
          </p:cNvPr>
          <p:cNvSpPr txBox="1"/>
          <p:nvPr/>
        </p:nvSpPr>
        <p:spPr>
          <a:xfrm>
            <a:off x="4580245" y="130612"/>
            <a:ext cx="2472267" cy="51552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400" b="1" dirty="0" err="1">
                <a:ea typeface="Montserrat" charset="0"/>
                <a:cs typeface="Montserrat" charset="0"/>
              </a:rPr>
              <a:t>Dasar</a:t>
            </a:r>
            <a:r>
              <a:rPr lang="en-US" sz="2400" b="1" dirty="0">
                <a:ea typeface="Montserrat" charset="0"/>
                <a:cs typeface="Montserrat" charset="0"/>
              </a:rPr>
              <a:t> </a:t>
            </a:r>
            <a:r>
              <a:rPr lang="en-US" sz="2400" b="1" dirty="0" err="1">
                <a:ea typeface="Montserrat" charset="0"/>
                <a:cs typeface="Montserrat" charset="0"/>
              </a:rPr>
              <a:t>Hukum</a:t>
            </a:r>
            <a:endParaRPr lang="en-US" sz="2400" b="1" dirty="0">
              <a:ea typeface="Montserrat" charset="0"/>
              <a:cs typeface="Montserrat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F0CADB-786C-45E3-B81C-54DE2CFEB31D}"/>
              </a:ext>
            </a:extLst>
          </p:cNvPr>
          <p:cNvSpPr/>
          <p:nvPr/>
        </p:nvSpPr>
        <p:spPr>
          <a:xfrm>
            <a:off x="0" y="8"/>
            <a:ext cx="12192000" cy="4571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FF412E-5635-4695-98D0-B7827230B435}"/>
              </a:ext>
            </a:extLst>
          </p:cNvPr>
          <p:cNvSpPr/>
          <p:nvPr/>
        </p:nvSpPr>
        <p:spPr>
          <a:xfrm>
            <a:off x="506852" y="2823068"/>
            <a:ext cx="4644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err="1">
                <a:cs typeface="Arial" pitchFamily="34" charset="0"/>
              </a:rPr>
              <a:t>Pasal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id-ID" sz="1600" b="1" dirty="0">
                <a:cs typeface="Arial" pitchFamily="34" charset="0"/>
              </a:rPr>
              <a:t>3 </a:t>
            </a:r>
            <a:endParaRPr lang="en-US" sz="1600" b="1" dirty="0"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d-ID" sz="1600" dirty="0">
                <a:cs typeface="Arial" pitchFamily="34" charset="0"/>
              </a:rPr>
              <a:t>Pemerintah </a:t>
            </a:r>
            <a:r>
              <a:rPr lang="en-US" sz="1600" dirty="0">
                <a:cs typeface="Arial" pitchFamily="34" charset="0"/>
              </a:rPr>
              <a:t>Daerah </a:t>
            </a:r>
            <a:r>
              <a:rPr lang="id-ID" sz="1600" dirty="0">
                <a:cs typeface="Arial" pitchFamily="34" charset="0"/>
              </a:rPr>
              <a:t>melakukan pemetaan, pengumpulan, pengisian, validasi, serta evaluasi data pemb. Daerah menggunakan aplikasi Data Berbasis Elektronik/E-Database</a:t>
            </a:r>
            <a:r>
              <a:rPr lang="id-ID" sz="1600" dirty="0"/>
              <a:t>. </a:t>
            </a:r>
            <a:endParaRPr lang="en-US" sz="1600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D06104-6608-4D99-9D4E-EBC3592E2DB6}"/>
              </a:ext>
            </a:extLst>
          </p:cNvPr>
          <p:cNvSpPr txBox="1"/>
          <p:nvPr/>
        </p:nvSpPr>
        <p:spPr>
          <a:xfrm>
            <a:off x="1353387" y="5587093"/>
            <a:ext cx="8925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SIPD Menjadi Satu Kesatuan Dalam Proses Penyusunan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id-ID" sz="2400" b="1" dirty="0">
                <a:solidFill>
                  <a:schemeClr val="bg1"/>
                </a:solidFill>
              </a:rPr>
              <a:t>Dokumen Perenc</a:t>
            </a:r>
            <a:r>
              <a:rPr lang="en-US" sz="2400" b="1" dirty="0" err="1">
                <a:solidFill>
                  <a:schemeClr val="bg1"/>
                </a:solidFill>
              </a:rPr>
              <a:t>anaan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Daerah </a:t>
            </a:r>
          </a:p>
        </p:txBody>
      </p:sp>
      <p:sp>
        <p:nvSpPr>
          <p:cNvPr id="38" name="Rounded Rectangle 45">
            <a:extLst>
              <a:ext uri="{FF2B5EF4-FFF2-40B4-BE49-F238E27FC236}">
                <a16:creationId xmlns:a16="http://schemas.microsoft.com/office/drawing/2014/main" id="{9F06192F-B475-4447-A7A3-4FFCDEC2B42C}"/>
              </a:ext>
            </a:extLst>
          </p:cNvPr>
          <p:cNvSpPr/>
          <p:nvPr/>
        </p:nvSpPr>
        <p:spPr>
          <a:xfrm>
            <a:off x="503544" y="1059052"/>
            <a:ext cx="4647729" cy="138917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99CDC-FA5E-4EE6-8883-FF6DA49C39F4}"/>
              </a:ext>
            </a:extLst>
          </p:cNvPr>
          <p:cNvSpPr/>
          <p:nvPr/>
        </p:nvSpPr>
        <p:spPr>
          <a:xfrm>
            <a:off x="1227446" y="1297936"/>
            <a:ext cx="335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err="1">
                <a:solidFill>
                  <a:schemeClr val="bg1"/>
                </a:solidFill>
              </a:rPr>
              <a:t>Permendagri</a:t>
            </a:r>
            <a:r>
              <a:rPr lang="en-US" b="1" dirty="0">
                <a:solidFill>
                  <a:schemeClr val="bg1"/>
                </a:solidFill>
              </a:rPr>
              <a:t> 98 </a:t>
            </a:r>
            <a:r>
              <a:rPr lang="en-US" b="1" dirty="0" err="1">
                <a:solidFill>
                  <a:schemeClr val="bg1"/>
                </a:solidFill>
              </a:rPr>
              <a:t>Tahun</a:t>
            </a:r>
            <a:r>
              <a:rPr lang="en-US" b="1" dirty="0">
                <a:solidFill>
                  <a:schemeClr val="bg1"/>
                </a:solidFill>
              </a:rPr>
              <a:t> 2018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r>
              <a:rPr lang="en-US" dirty="0">
                <a:solidFill>
                  <a:schemeClr val="bg1"/>
                </a:solidFill>
              </a:rPr>
              <a:t> Pembangunan Daerah</a:t>
            </a:r>
          </a:p>
        </p:txBody>
      </p:sp>
      <p:sp>
        <p:nvSpPr>
          <p:cNvPr id="39" name="Rounded Rectangle 45">
            <a:extLst>
              <a:ext uri="{FF2B5EF4-FFF2-40B4-BE49-F238E27FC236}">
                <a16:creationId xmlns:a16="http://schemas.microsoft.com/office/drawing/2014/main" id="{19A83337-05CB-4D13-8E08-CE9142E9EE7C}"/>
              </a:ext>
            </a:extLst>
          </p:cNvPr>
          <p:cNvSpPr/>
          <p:nvPr/>
        </p:nvSpPr>
        <p:spPr>
          <a:xfrm>
            <a:off x="6916994" y="1059052"/>
            <a:ext cx="4468761" cy="168563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86FA91-B3C0-4CE4-8D28-D04A8DF3858D}"/>
              </a:ext>
            </a:extLst>
          </p:cNvPr>
          <p:cNvSpPr/>
          <p:nvPr/>
        </p:nvSpPr>
        <p:spPr>
          <a:xfrm>
            <a:off x="7211962" y="1304496"/>
            <a:ext cx="381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Peraturan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Gubernur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Jawa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Timur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Nomor</a:t>
            </a:r>
            <a:r>
              <a:rPr lang="en-US" b="1" dirty="0">
                <a:solidFill>
                  <a:schemeClr val="bg1"/>
                </a:solidFill>
              </a:rPr>
              <a:t> 68 </a:t>
            </a:r>
            <a:r>
              <a:rPr lang="en-US" b="1" dirty="0" err="1">
                <a:solidFill>
                  <a:schemeClr val="bg1"/>
                </a:solidFill>
              </a:rPr>
              <a:t>Tahun</a:t>
            </a:r>
            <a:r>
              <a:rPr lang="en-US" b="1" dirty="0">
                <a:solidFill>
                  <a:schemeClr val="bg1"/>
                </a:solidFill>
              </a:rPr>
              <a:t> 2018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 Satu Data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Provinsi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Timur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9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1" y="2428875"/>
            <a:ext cx="12192000" cy="1962150"/>
          </a:xfrm>
          <a:prstGeom prst="rect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1086619" y="3111406"/>
            <a:ext cx="9694299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</a:rPr>
              <a:t>3. </a:t>
            </a:r>
            <a:r>
              <a:rPr lang="en-US" sz="4000" dirty="0" err="1">
                <a:solidFill>
                  <a:schemeClr val="bg1"/>
                </a:solidFill>
              </a:rPr>
              <a:t>Permendagri</a:t>
            </a:r>
            <a:r>
              <a:rPr lang="en-US" sz="4000" dirty="0">
                <a:solidFill>
                  <a:schemeClr val="bg1"/>
                </a:solidFill>
              </a:rPr>
              <a:t> 98 </a:t>
            </a:r>
            <a:r>
              <a:rPr lang="en-US" sz="4000" dirty="0" err="1">
                <a:solidFill>
                  <a:schemeClr val="bg1"/>
                </a:solidFill>
              </a:rPr>
              <a:t>Tahun</a:t>
            </a:r>
            <a:r>
              <a:rPr lang="en-US" sz="4000" dirty="0">
                <a:solidFill>
                  <a:schemeClr val="bg1"/>
                </a:solidFill>
              </a:rPr>
              <a:t> 2018  </a:t>
            </a:r>
            <a:r>
              <a:rPr lang="en-US" sz="4000" dirty="0" err="1">
                <a:solidFill>
                  <a:schemeClr val="bg1"/>
                </a:solidFill>
              </a:rPr>
              <a:t>Tentang</a:t>
            </a:r>
            <a:r>
              <a:rPr lang="en-US" sz="4000" dirty="0">
                <a:solidFill>
                  <a:schemeClr val="bg1"/>
                </a:solidFill>
              </a:rPr>
              <a:t> SIPD</a:t>
            </a:r>
          </a:p>
        </p:txBody>
      </p:sp>
    </p:spTree>
    <p:extLst>
      <p:ext uri="{BB962C8B-B14F-4D97-AF65-F5344CB8AC3E}">
        <p14:creationId xmlns:p14="http://schemas.microsoft.com/office/powerpoint/2010/main" val="263831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98D22A8E-275A-4484-8520-3D505C135287}"/>
              </a:ext>
            </a:extLst>
          </p:cNvPr>
          <p:cNvSpPr/>
          <p:nvPr/>
        </p:nvSpPr>
        <p:spPr>
          <a:xfrm rot="10800000" flipV="1">
            <a:off x="0" y="1113969"/>
            <a:ext cx="12192000" cy="3984255"/>
          </a:xfrm>
          <a:prstGeom prst="downArrowCallout">
            <a:avLst>
              <a:gd name="adj1" fmla="val 19283"/>
              <a:gd name="adj2" fmla="val 18984"/>
              <a:gd name="adj3" fmla="val 25000"/>
              <a:gd name="adj4" fmla="val 66098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751EC56-5CE9-40CC-A182-561F100BED87}"/>
              </a:ext>
            </a:extLst>
          </p:cNvPr>
          <p:cNvSpPr/>
          <p:nvPr/>
        </p:nvSpPr>
        <p:spPr>
          <a:xfrm>
            <a:off x="2711669" y="5278670"/>
            <a:ext cx="7157547" cy="786775"/>
          </a:xfrm>
          <a:prstGeom prst="roundRect">
            <a:avLst>
              <a:gd name="adj" fmla="val 21149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FD9CE-A46D-4105-99A7-2B6FB9F76FC9}"/>
              </a:ext>
            </a:extLst>
          </p:cNvPr>
          <p:cNvSpPr/>
          <p:nvPr/>
        </p:nvSpPr>
        <p:spPr>
          <a:xfrm>
            <a:off x="3563415" y="1842110"/>
            <a:ext cx="7129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prstClr val="white"/>
                </a:solidFill>
              </a:rPr>
              <a:t>Sistem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Informasi</a:t>
            </a:r>
            <a:r>
              <a:rPr lang="en-US" sz="2000" dirty="0">
                <a:solidFill>
                  <a:prstClr val="white"/>
                </a:solidFill>
              </a:rPr>
              <a:t> yang </a:t>
            </a:r>
            <a:r>
              <a:rPr lang="en-US" sz="2000" dirty="0" err="1">
                <a:solidFill>
                  <a:prstClr val="white"/>
                </a:solidFill>
              </a:rPr>
              <a:t>digunakan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untuk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pengelolaan</a:t>
            </a:r>
            <a:r>
              <a:rPr lang="en-US" sz="2000" dirty="0">
                <a:solidFill>
                  <a:prstClr val="white"/>
                </a:solidFill>
              </a:rPr>
              <a:t> data </a:t>
            </a:r>
            <a:r>
              <a:rPr lang="en-US" sz="2000" dirty="0" err="1">
                <a:solidFill>
                  <a:prstClr val="white"/>
                </a:solidFill>
              </a:rPr>
              <a:t>dan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informasi</a:t>
            </a:r>
            <a:r>
              <a:rPr lang="en-US" sz="2000" dirty="0">
                <a:solidFill>
                  <a:prstClr val="white"/>
                </a:solidFill>
              </a:rPr>
              <a:t>, </a:t>
            </a:r>
            <a:r>
              <a:rPr lang="en-US" sz="2000" dirty="0" err="1">
                <a:solidFill>
                  <a:prstClr val="white"/>
                </a:solidFill>
              </a:rPr>
              <a:t>penyusunan</a:t>
            </a:r>
            <a:r>
              <a:rPr lang="en-US" sz="2000" dirty="0">
                <a:solidFill>
                  <a:prstClr val="white"/>
                </a:solidFill>
              </a:rPr>
              <a:t>, monitoring </a:t>
            </a:r>
            <a:r>
              <a:rPr lang="en-US" sz="2000" dirty="0" err="1">
                <a:solidFill>
                  <a:prstClr val="white"/>
                </a:solidFill>
              </a:rPr>
              <a:t>dan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evaluasi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dokumen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rencana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pembangunan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daerah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secara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elektronik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FFC5C2-8C10-40DD-A000-7DCD2C2F7929}"/>
              </a:ext>
            </a:extLst>
          </p:cNvPr>
          <p:cNvSpPr/>
          <p:nvPr/>
        </p:nvSpPr>
        <p:spPr>
          <a:xfrm>
            <a:off x="1932218" y="5470631"/>
            <a:ext cx="8414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 err="1">
                <a:solidFill>
                  <a:prstClr val="white"/>
                </a:solidFill>
              </a:rPr>
              <a:t>dilaksanakan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oleh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Pemerintah</a:t>
            </a:r>
            <a:r>
              <a:rPr lang="en-US" sz="2000" dirty="0">
                <a:solidFill>
                  <a:prstClr val="white"/>
                </a:solidFill>
              </a:rPr>
              <a:t> Daerah </a:t>
            </a:r>
            <a:r>
              <a:rPr lang="en-US" sz="2000" dirty="0" err="1">
                <a:solidFill>
                  <a:prstClr val="white"/>
                </a:solidFill>
              </a:rPr>
              <a:t>secara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nasional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7BDDA-3CE6-470E-BAF4-60A36885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894" y="504232"/>
            <a:ext cx="3563412" cy="313473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BFA821-5F5E-48CC-9A84-D083B8057363}"/>
              </a:ext>
            </a:extLst>
          </p:cNvPr>
          <p:cNvSpPr/>
          <p:nvPr/>
        </p:nvSpPr>
        <p:spPr>
          <a:xfrm>
            <a:off x="3259069" y="726623"/>
            <a:ext cx="6313715" cy="660401"/>
          </a:xfrm>
          <a:prstGeom prst="roundRect">
            <a:avLst>
              <a:gd name="adj" fmla="val 23626"/>
            </a:avLst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D3E77-68BF-4C43-AE59-8BF5F7217BD5}"/>
              </a:ext>
            </a:extLst>
          </p:cNvPr>
          <p:cNvSpPr txBox="1"/>
          <p:nvPr/>
        </p:nvSpPr>
        <p:spPr>
          <a:xfrm>
            <a:off x="3259069" y="814705"/>
            <a:ext cx="6313715" cy="47743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3300"/>
              </a:lnSpc>
              <a:defRPr/>
            </a:pPr>
            <a:r>
              <a:rPr lang="en-US" sz="2000" b="1" dirty="0" err="1">
                <a:solidFill>
                  <a:prstClr val="white"/>
                </a:solidFill>
                <a:ea typeface="Montserrat" charset="0"/>
                <a:cs typeface="Montserrat" charset="0"/>
              </a:rPr>
              <a:t>Sistem</a:t>
            </a:r>
            <a:r>
              <a:rPr lang="en-US" sz="2000" b="1" dirty="0">
                <a:solidFill>
                  <a:prstClr val="white"/>
                </a:solidFill>
                <a:ea typeface="Montserrat" charset="0"/>
                <a:cs typeface="Montserrat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a typeface="Montserrat" charset="0"/>
                <a:cs typeface="Montserrat" charset="0"/>
              </a:rPr>
              <a:t>Informasi</a:t>
            </a:r>
            <a:r>
              <a:rPr lang="en-US" sz="2000" b="1" dirty="0">
                <a:solidFill>
                  <a:prstClr val="white"/>
                </a:solidFill>
                <a:ea typeface="Montserrat" charset="0"/>
                <a:cs typeface="Montserrat" charset="0"/>
              </a:rPr>
              <a:t> Pembangunan Daerah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0CADB-786C-45E3-B81C-54DE2CFEB31D}"/>
              </a:ext>
            </a:extLst>
          </p:cNvPr>
          <p:cNvSpPr/>
          <p:nvPr/>
        </p:nvSpPr>
        <p:spPr>
          <a:xfrm>
            <a:off x="0" y="8"/>
            <a:ext cx="12192000" cy="4571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11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B05AAF-B953-408E-BDE0-F452FFCA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0" y="215398"/>
            <a:ext cx="10813143" cy="5041092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ABE211-8DA9-4F6E-B8DE-DED9C87BB4BA}"/>
              </a:ext>
            </a:extLst>
          </p:cNvPr>
          <p:cNvSpPr/>
          <p:nvPr/>
        </p:nvSpPr>
        <p:spPr>
          <a:xfrm>
            <a:off x="1046256" y="3269271"/>
            <a:ext cx="2183789" cy="660401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3FB860-8CD0-4D3B-BFC4-04F808170F54}"/>
              </a:ext>
            </a:extLst>
          </p:cNvPr>
          <p:cNvSpPr txBox="1"/>
          <p:nvPr/>
        </p:nvSpPr>
        <p:spPr>
          <a:xfrm>
            <a:off x="1277199" y="3320630"/>
            <a:ext cx="1712687" cy="51552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3300"/>
              </a:lnSpc>
              <a:defRPr/>
            </a:pPr>
            <a:r>
              <a:rPr lang="en-US" sz="2000" b="1" dirty="0">
                <a:solidFill>
                  <a:prstClr val="white"/>
                </a:solidFill>
                <a:ea typeface="Montserrat" charset="0"/>
                <a:cs typeface="Montserrat" charset="0"/>
              </a:rPr>
              <a:t>e-Database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3701756" y="3269271"/>
            <a:ext cx="2183789" cy="660401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B1E5E2-6C17-483A-BC82-7118FBDC64E6}"/>
              </a:ext>
            </a:extLst>
          </p:cNvPr>
          <p:cNvSpPr/>
          <p:nvPr/>
        </p:nvSpPr>
        <p:spPr>
          <a:xfrm>
            <a:off x="6366476" y="3269271"/>
            <a:ext cx="2183789" cy="660401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32A8E7F-78EF-48EE-B8E7-9B8B57BE8A48}"/>
              </a:ext>
            </a:extLst>
          </p:cNvPr>
          <p:cNvSpPr/>
          <p:nvPr/>
        </p:nvSpPr>
        <p:spPr>
          <a:xfrm>
            <a:off x="8957892" y="3233878"/>
            <a:ext cx="2183789" cy="660401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349729-342A-4501-86DE-F64807CEF172}"/>
              </a:ext>
            </a:extLst>
          </p:cNvPr>
          <p:cNvSpPr txBox="1"/>
          <p:nvPr/>
        </p:nvSpPr>
        <p:spPr>
          <a:xfrm>
            <a:off x="3730788" y="3329710"/>
            <a:ext cx="2154757" cy="51552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3300"/>
              </a:lnSpc>
              <a:defRPr/>
            </a:pPr>
            <a:r>
              <a:rPr lang="en-US" sz="2000" b="1" dirty="0">
                <a:solidFill>
                  <a:prstClr val="white"/>
                </a:solidFill>
                <a:ea typeface="Montserrat" charset="0"/>
                <a:cs typeface="Montserrat" charset="0"/>
              </a:rPr>
              <a:t>e-Planning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D2A0F-055F-461E-B89C-7DC4BD9769E4}"/>
              </a:ext>
            </a:extLst>
          </p:cNvPr>
          <p:cNvSpPr txBox="1"/>
          <p:nvPr/>
        </p:nvSpPr>
        <p:spPr>
          <a:xfrm>
            <a:off x="6662062" y="3328147"/>
            <a:ext cx="1611087" cy="51552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3300"/>
              </a:lnSpc>
              <a:defRPr/>
            </a:pPr>
            <a:r>
              <a:rPr lang="en-US" sz="2000" b="1" dirty="0">
                <a:solidFill>
                  <a:prstClr val="white"/>
                </a:solidFill>
                <a:ea typeface="Montserrat" charset="0"/>
                <a:cs typeface="Montserrat" charset="0"/>
              </a:rPr>
              <a:t>e-</a:t>
            </a:r>
            <a:r>
              <a:rPr lang="en-US" sz="2000" b="1" dirty="0" err="1">
                <a:solidFill>
                  <a:prstClr val="white"/>
                </a:solidFill>
                <a:ea typeface="Montserrat" charset="0"/>
                <a:cs typeface="Montserrat" charset="0"/>
              </a:rPr>
              <a:t>Monev</a:t>
            </a:r>
            <a:endParaRPr lang="en-US" sz="2000" b="1" dirty="0">
              <a:solidFill>
                <a:prstClr val="white"/>
              </a:solidFill>
              <a:ea typeface="Montserrat" charset="0"/>
              <a:cs typeface="Montserrat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6F08D0-62E6-4330-B63F-9F31DDC4F5A5}"/>
              </a:ext>
            </a:extLst>
          </p:cNvPr>
          <p:cNvSpPr txBox="1"/>
          <p:nvPr/>
        </p:nvSpPr>
        <p:spPr>
          <a:xfrm>
            <a:off x="8957892" y="3272477"/>
            <a:ext cx="2154757" cy="51552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3300"/>
              </a:lnSpc>
              <a:defRPr/>
            </a:pPr>
            <a:r>
              <a:rPr lang="en-US" sz="2000" b="1" dirty="0">
                <a:solidFill>
                  <a:prstClr val="white"/>
                </a:solidFill>
                <a:ea typeface="Montserrat" charset="0"/>
                <a:cs typeface="Montserrat" charset="0"/>
              </a:rPr>
              <a:t>e-Reporting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4958D2-7472-42A0-B9B9-DD14065B500D}"/>
              </a:ext>
            </a:extLst>
          </p:cNvPr>
          <p:cNvSpPr/>
          <p:nvPr/>
        </p:nvSpPr>
        <p:spPr>
          <a:xfrm>
            <a:off x="1046255" y="5410048"/>
            <a:ext cx="213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yang </a:t>
            </a:r>
            <a:r>
              <a:rPr lang="en-US" sz="1400" dirty="0" err="1"/>
              <a:t>menginventarisir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mengolah</a:t>
            </a:r>
            <a:r>
              <a:rPr lang="en-US" sz="1400" dirty="0"/>
              <a:t> data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berbasis</a:t>
            </a:r>
            <a:r>
              <a:rPr lang="en-US" sz="1400" dirty="0"/>
              <a:t> online</a:t>
            </a:r>
            <a:endParaRPr lang="id-ID" sz="1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859DA0-BF39-484F-8BCB-77DD80B4C8D4}"/>
              </a:ext>
            </a:extLst>
          </p:cNvPr>
          <p:cNvSpPr/>
          <p:nvPr/>
        </p:nvSpPr>
        <p:spPr>
          <a:xfrm>
            <a:off x="3643701" y="5410043"/>
            <a:ext cx="2241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perumusan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r>
              <a:rPr lang="en-US" sz="1400" dirty="0"/>
              <a:t> </a:t>
            </a:r>
            <a:r>
              <a:rPr lang="en-US" sz="1400" dirty="0" err="1"/>
              <a:t>perencanaan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berbasis</a:t>
            </a:r>
            <a:r>
              <a:rPr lang="en-US" sz="1400" dirty="0"/>
              <a:t> online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B479842-3D3E-46A6-8EA5-B7D0125D83FC}"/>
              </a:ext>
            </a:extLst>
          </p:cNvPr>
          <p:cNvSpPr/>
          <p:nvPr/>
        </p:nvSpPr>
        <p:spPr>
          <a:xfrm>
            <a:off x="6464013" y="5410042"/>
            <a:ext cx="23474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menilai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mengukur</a:t>
            </a:r>
            <a:r>
              <a:rPr lang="en-US" sz="1400" dirty="0"/>
              <a:t> </a:t>
            </a:r>
            <a:r>
              <a:rPr lang="en-US" sz="1400" dirty="0" err="1"/>
              <a:t>capaian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</a:t>
            </a:r>
            <a:r>
              <a:rPr lang="en-US" sz="1400" dirty="0" err="1"/>
              <a:t>penyeleng-garaan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berbasis</a:t>
            </a:r>
            <a:r>
              <a:rPr lang="en-US" sz="1400" dirty="0"/>
              <a:t> online</a:t>
            </a:r>
            <a:endParaRPr lang="id-ID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155DBC-81A6-414F-8EC0-D77B4CF96B46}"/>
              </a:ext>
            </a:extLst>
          </p:cNvPr>
          <p:cNvSpPr/>
          <p:nvPr/>
        </p:nvSpPr>
        <p:spPr>
          <a:xfrm>
            <a:off x="9171534" y="5410041"/>
            <a:ext cx="244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dok</a:t>
            </a:r>
            <a:r>
              <a:rPr lang="en-US" sz="1400" dirty="0"/>
              <a:t>.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dlm</a:t>
            </a:r>
            <a:r>
              <a:rPr lang="en-US" sz="1400" dirty="0"/>
              <a:t> proses </a:t>
            </a:r>
            <a:r>
              <a:rPr lang="en-US" sz="1400" dirty="0" err="1"/>
              <a:t>perencanaan</a:t>
            </a:r>
            <a:r>
              <a:rPr lang="en-US" sz="1400" dirty="0"/>
              <a:t>,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evaluasi</a:t>
            </a:r>
            <a:endParaRPr lang="en-US" sz="14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E660FA5-ACB5-40EF-A5A5-E321307D88AA}"/>
              </a:ext>
            </a:extLst>
          </p:cNvPr>
          <p:cNvGrpSpPr/>
          <p:nvPr/>
        </p:nvGrpSpPr>
        <p:grpSpPr>
          <a:xfrm>
            <a:off x="4761151" y="3328499"/>
            <a:ext cx="74220" cy="74220"/>
            <a:chOff x="5050148" y="1296746"/>
            <a:chExt cx="74220" cy="74220"/>
          </a:xfrm>
        </p:grpSpPr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id="{DB56D442-5166-4106-9CE4-E9E6EB63C0A6}"/>
                </a:ext>
              </a:extLst>
            </p:cNvPr>
            <p:cNvSpPr/>
            <p:nvPr/>
          </p:nvSpPr>
          <p:spPr>
            <a:xfrm>
              <a:off x="5050148" y="1296746"/>
              <a:ext cx="74220" cy="74220"/>
            </a:xfrm>
            <a:prstGeom prst="flowChartConnector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id-ID" sz="800" dirty="0">
                <a:solidFill>
                  <a:prstClr val="black"/>
                </a:solidFill>
              </a:endParaRPr>
            </a:p>
          </p:txBody>
        </p:sp>
        <p:sp>
          <p:nvSpPr>
            <p:cNvPr id="63" name="Plus Sign 62">
              <a:extLst>
                <a:ext uri="{FF2B5EF4-FFF2-40B4-BE49-F238E27FC236}">
                  <a16:creationId xmlns:a16="http://schemas.microsoft.com/office/drawing/2014/main" id="{3C029F99-FF15-46B3-9962-D90DB8EBA426}"/>
                </a:ext>
              </a:extLst>
            </p:cNvPr>
            <p:cNvSpPr/>
            <p:nvPr/>
          </p:nvSpPr>
          <p:spPr>
            <a:xfrm>
              <a:off x="5065908" y="1311433"/>
              <a:ext cx="45719" cy="45719"/>
            </a:xfrm>
            <a:prstGeom prst="mathPlu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5276B6-577C-445B-94CD-F7554FC6E0CB}"/>
              </a:ext>
            </a:extLst>
          </p:cNvPr>
          <p:cNvGrpSpPr/>
          <p:nvPr/>
        </p:nvGrpSpPr>
        <p:grpSpPr>
          <a:xfrm>
            <a:off x="7541387" y="3337687"/>
            <a:ext cx="74220" cy="74220"/>
            <a:chOff x="5050148" y="1296746"/>
            <a:chExt cx="74220" cy="74220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14230897-3153-42F5-ACE2-B42418DFE6E6}"/>
                </a:ext>
              </a:extLst>
            </p:cNvPr>
            <p:cNvSpPr/>
            <p:nvPr/>
          </p:nvSpPr>
          <p:spPr>
            <a:xfrm>
              <a:off x="5050148" y="1296746"/>
              <a:ext cx="74220" cy="74220"/>
            </a:xfrm>
            <a:prstGeom prst="flowChartConnector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id-ID" sz="800" dirty="0">
                <a:solidFill>
                  <a:prstClr val="black"/>
                </a:solidFill>
              </a:endParaRPr>
            </a:p>
          </p:txBody>
        </p:sp>
        <p:sp>
          <p:nvSpPr>
            <p:cNvPr id="69" name="Plus Sign 68">
              <a:extLst>
                <a:ext uri="{FF2B5EF4-FFF2-40B4-BE49-F238E27FC236}">
                  <a16:creationId xmlns:a16="http://schemas.microsoft.com/office/drawing/2014/main" id="{9D8B0EE4-FDB1-4367-8314-20550DCAF0C2}"/>
                </a:ext>
              </a:extLst>
            </p:cNvPr>
            <p:cNvSpPr/>
            <p:nvPr/>
          </p:nvSpPr>
          <p:spPr>
            <a:xfrm>
              <a:off x="5065908" y="1311433"/>
              <a:ext cx="45719" cy="45719"/>
            </a:xfrm>
            <a:prstGeom prst="mathPlu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7A513EF-7777-4ED2-AC37-5CF06E9D47D9}"/>
              </a:ext>
            </a:extLst>
          </p:cNvPr>
          <p:cNvGrpSpPr/>
          <p:nvPr/>
        </p:nvGrpSpPr>
        <p:grpSpPr>
          <a:xfrm>
            <a:off x="10035267" y="3291033"/>
            <a:ext cx="74220" cy="74220"/>
            <a:chOff x="5050148" y="1296746"/>
            <a:chExt cx="74220" cy="74220"/>
          </a:xfrm>
        </p:grpSpPr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2C8E190D-9EE3-499E-A755-1EB964CA6B9F}"/>
                </a:ext>
              </a:extLst>
            </p:cNvPr>
            <p:cNvSpPr/>
            <p:nvPr/>
          </p:nvSpPr>
          <p:spPr>
            <a:xfrm>
              <a:off x="5050148" y="1296746"/>
              <a:ext cx="74220" cy="74220"/>
            </a:xfrm>
            <a:prstGeom prst="flowChartConnector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id-ID" sz="800" dirty="0">
                <a:solidFill>
                  <a:prstClr val="black"/>
                </a:solidFill>
              </a:endParaRPr>
            </a:p>
          </p:txBody>
        </p:sp>
        <p:sp>
          <p:nvSpPr>
            <p:cNvPr id="72" name="Plus Sign 71">
              <a:extLst>
                <a:ext uri="{FF2B5EF4-FFF2-40B4-BE49-F238E27FC236}">
                  <a16:creationId xmlns:a16="http://schemas.microsoft.com/office/drawing/2014/main" id="{49A6F8CE-DF45-4B78-880E-8558FD418C15}"/>
                </a:ext>
              </a:extLst>
            </p:cNvPr>
            <p:cNvSpPr/>
            <p:nvPr/>
          </p:nvSpPr>
          <p:spPr>
            <a:xfrm>
              <a:off x="5065908" y="1311433"/>
              <a:ext cx="45719" cy="45719"/>
            </a:xfrm>
            <a:prstGeom prst="mathPlu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prstClr val="white"/>
                </a:solidFill>
              </a:endParaRP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34498D3-5C5F-4374-BC9F-AE5CB7C4C156}"/>
              </a:ext>
            </a:extLst>
          </p:cNvPr>
          <p:cNvSpPr/>
          <p:nvPr/>
        </p:nvSpPr>
        <p:spPr>
          <a:xfrm>
            <a:off x="285479" y="-1018498"/>
            <a:ext cx="2334353" cy="2334351"/>
          </a:xfrm>
          <a:prstGeom prst="ellipse">
            <a:avLst/>
          </a:prstGeom>
          <a:solidFill>
            <a:srgbClr val="FF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CD6A211-84B7-403F-BD9F-6EE1EF087D99}"/>
              </a:ext>
            </a:extLst>
          </p:cNvPr>
          <p:cNvGrpSpPr/>
          <p:nvPr/>
        </p:nvGrpSpPr>
        <p:grpSpPr>
          <a:xfrm>
            <a:off x="2075027" y="3305939"/>
            <a:ext cx="74220" cy="74220"/>
            <a:chOff x="5050148" y="1296746"/>
            <a:chExt cx="74220" cy="74220"/>
          </a:xfrm>
        </p:grpSpPr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id="{A4810ED5-BAE4-47E8-AA86-C5B936D1F4F1}"/>
                </a:ext>
              </a:extLst>
            </p:cNvPr>
            <p:cNvSpPr/>
            <p:nvPr/>
          </p:nvSpPr>
          <p:spPr>
            <a:xfrm>
              <a:off x="5050148" y="1296746"/>
              <a:ext cx="74220" cy="74220"/>
            </a:xfrm>
            <a:prstGeom prst="flowChartConnector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id-ID" sz="800" dirty="0">
                <a:solidFill>
                  <a:prstClr val="black"/>
                </a:solidFill>
              </a:endParaRPr>
            </a:p>
          </p:txBody>
        </p:sp>
        <p:sp>
          <p:nvSpPr>
            <p:cNvPr id="75" name="Plus Sign 74">
              <a:extLst>
                <a:ext uri="{FF2B5EF4-FFF2-40B4-BE49-F238E27FC236}">
                  <a16:creationId xmlns:a16="http://schemas.microsoft.com/office/drawing/2014/main" id="{4622D6AE-F808-437F-B26D-8C5FB87AD97F}"/>
                </a:ext>
              </a:extLst>
            </p:cNvPr>
            <p:cNvSpPr/>
            <p:nvPr/>
          </p:nvSpPr>
          <p:spPr>
            <a:xfrm>
              <a:off x="5065908" y="1311433"/>
              <a:ext cx="45719" cy="45719"/>
            </a:xfrm>
            <a:prstGeom prst="mathPlu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prstClr val="white"/>
                </a:solidFill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93EF768C-2172-4C59-9F50-C8CD89AB6BE2}"/>
              </a:ext>
            </a:extLst>
          </p:cNvPr>
          <p:cNvSpPr/>
          <p:nvPr/>
        </p:nvSpPr>
        <p:spPr>
          <a:xfrm>
            <a:off x="510637" y="395415"/>
            <a:ext cx="1848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4 PILAR SIPD</a:t>
            </a:r>
            <a:endParaRPr lang="id-ID" sz="2000" b="1" dirty="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840106-D74B-4EF0-A93A-4BB68379F331}"/>
              </a:ext>
            </a:extLst>
          </p:cNvPr>
          <p:cNvSpPr txBox="1"/>
          <p:nvPr/>
        </p:nvSpPr>
        <p:spPr>
          <a:xfrm>
            <a:off x="3230045" y="1238961"/>
            <a:ext cx="5941491" cy="70788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SISTEM INFORMASI PEMBANGUNAN DAERAH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PERMENDAGRI 98/2018 PASAL 2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9B78BB3-1DF2-4CD1-8D20-0DA31D792D5D}"/>
              </a:ext>
            </a:extLst>
          </p:cNvPr>
          <p:cNvCxnSpPr>
            <a:cxnSpLocks/>
          </p:cNvCxnSpPr>
          <p:nvPr/>
        </p:nvCxnSpPr>
        <p:spPr>
          <a:xfrm>
            <a:off x="4287886" y="1197365"/>
            <a:ext cx="3835039" cy="0"/>
          </a:xfrm>
          <a:prstGeom prst="line">
            <a:avLst/>
          </a:prstGeom>
          <a:ln w="444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A8F7B52-B9E8-4BE3-BCE1-FDBD43F818D9}"/>
              </a:ext>
            </a:extLst>
          </p:cNvPr>
          <p:cNvCxnSpPr>
            <a:cxnSpLocks/>
          </p:cNvCxnSpPr>
          <p:nvPr/>
        </p:nvCxnSpPr>
        <p:spPr>
          <a:xfrm>
            <a:off x="4287886" y="1954243"/>
            <a:ext cx="3835039" cy="0"/>
          </a:xfrm>
          <a:prstGeom prst="line">
            <a:avLst/>
          </a:prstGeom>
          <a:ln w="444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E3BAF8F-3824-4B61-8A15-F101206C5910}"/>
              </a:ext>
            </a:extLst>
          </p:cNvPr>
          <p:cNvSpPr/>
          <p:nvPr/>
        </p:nvSpPr>
        <p:spPr>
          <a:xfrm rot="10800000">
            <a:off x="1973740" y="5032936"/>
            <a:ext cx="325527" cy="196886"/>
          </a:xfrm>
          <a:prstGeom prst="triangle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F76A5E20-AE88-4158-8E71-FC853D674683}"/>
              </a:ext>
            </a:extLst>
          </p:cNvPr>
          <p:cNvSpPr/>
          <p:nvPr/>
        </p:nvSpPr>
        <p:spPr>
          <a:xfrm rot="10800000">
            <a:off x="4630889" y="5032936"/>
            <a:ext cx="325527" cy="196886"/>
          </a:xfrm>
          <a:prstGeom prst="triangle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36DF73D8-95F9-4D13-989A-C4A74B0F81ED}"/>
              </a:ext>
            </a:extLst>
          </p:cNvPr>
          <p:cNvSpPr/>
          <p:nvPr/>
        </p:nvSpPr>
        <p:spPr>
          <a:xfrm rot="10800000">
            <a:off x="7415738" y="5027728"/>
            <a:ext cx="325527" cy="196886"/>
          </a:xfrm>
          <a:prstGeom prst="triangle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7282D24A-BB39-4314-9B3F-BEA1544EFEA7}"/>
              </a:ext>
            </a:extLst>
          </p:cNvPr>
          <p:cNvSpPr/>
          <p:nvPr/>
        </p:nvSpPr>
        <p:spPr>
          <a:xfrm rot="10800000">
            <a:off x="9913478" y="5036130"/>
            <a:ext cx="325527" cy="196886"/>
          </a:xfrm>
          <a:prstGeom prst="triangle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F0CADB-786C-45E3-B81C-54DE2CFEB31D}"/>
              </a:ext>
            </a:extLst>
          </p:cNvPr>
          <p:cNvSpPr/>
          <p:nvPr/>
        </p:nvSpPr>
        <p:spPr>
          <a:xfrm>
            <a:off x="0" y="8"/>
            <a:ext cx="12192000" cy="4571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60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1">
            <a:extLst>
              <a:ext uri="{FF2B5EF4-FFF2-40B4-BE49-F238E27FC236}">
                <a16:creationId xmlns:a16="http://schemas.microsoft.com/office/drawing/2014/main" id="{3B7A47E8-F86D-4792-866F-F335123223D3}"/>
              </a:ext>
            </a:extLst>
          </p:cNvPr>
          <p:cNvSpPr/>
          <p:nvPr/>
        </p:nvSpPr>
        <p:spPr>
          <a:xfrm>
            <a:off x="1395662" y="373784"/>
            <a:ext cx="9689433" cy="588742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EF768C-2172-4C59-9F50-C8CD89AB6BE2}"/>
              </a:ext>
            </a:extLst>
          </p:cNvPr>
          <p:cNvSpPr/>
          <p:nvPr/>
        </p:nvSpPr>
        <p:spPr>
          <a:xfrm>
            <a:off x="1371973" y="458759"/>
            <a:ext cx="9689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TAHAPAN PENGELOLAAN E-DATABASE SIPD </a:t>
            </a:r>
            <a:r>
              <a:rPr lang="en-US" sz="2000" dirty="0">
                <a:solidFill>
                  <a:prstClr val="white"/>
                </a:solidFill>
              </a:rPr>
              <a:t>(PERMENDAGRI 98/2018 PASAL 6)</a:t>
            </a:r>
            <a:endParaRPr lang="id-ID" sz="20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F4469EF-BC2C-4330-B1C1-F659C1341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754022"/>
              </p:ext>
            </p:extLst>
          </p:nvPr>
        </p:nvGraphicFramePr>
        <p:xfrm>
          <a:off x="1058779" y="806201"/>
          <a:ext cx="10050005" cy="519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5EB86AE-597F-4665-AFB9-C33C26693354}"/>
              </a:ext>
            </a:extLst>
          </p:cNvPr>
          <p:cNvSpPr/>
          <p:nvPr/>
        </p:nvSpPr>
        <p:spPr>
          <a:xfrm>
            <a:off x="1058779" y="5108472"/>
            <a:ext cx="1865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Dilaksanakan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Produsen</a:t>
            </a:r>
            <a:r>
              <a:rPr lang="en-US" sz="1600" b="1" dirty="0"/>
              <a:t> Data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dikoordinasikan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Bappeda</a:t>
            </a:r>
            <a:endParaRPr lang="id-ID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40547-11E8-4526-9F92-5FEF81D96E43}"/>
              </a:ext>
            </a:extLst>
          </p:cNvPr>
          <p:cNvSpPr/>
          <p:nvPr/>
        </p:nvSpPr>
        <p:spPr>
          <a:xfrm>
            <a:off x="3050839" y="4476077"/>
            <a:ext cx="1960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Dilaksanakan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Produsen</a:t>
            </a:r>
            <a:r>
              <a:rPr lang="en-US" sz="1600" b="1" dirty="0"/>
              <a:t> Data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dikoordinasikan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Wali</a:t>
            </a:r>
            <a:r>
              <a:rPr lang="en-US" sz="1600" b="1" dirty="0"/>
              <a:t> Data</a:t>
            </a:r>
            <a:endParaRPr lang="id-ID" sz="1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B2D4-41D4-4B06-8FCE-1AE025D6D921}"/>
              </a:ext>
            </a:extLst>
          </p:cNvPr>
          <p:cNvSpPr/>
          <p:nvPr/>
        </p:nvSpPr>
        <p:spPr>
          <a:xfrm>
            <a:off x="5150809" y="3937468"/>
            <a:ext cx="185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Dilaksanakan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Produsen</a:t>
            </a:r>
            <a:r>
              <a:rPr lang="en-US" sz="1600" b="1" dirty="0"/>
              <a:t> Data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dikoordinasikan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Bappeda</a:t>
            </a:r>
            <a:endParaRPr lang="id-ID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B5A9F6-4092-46EA-BEF1-CF49701DD0C3}"/>
              </a:ext>
            </a:extLst>
          </p:cNvPr>
          <p:cNvSpPr/>
          <p:nvPr/>
        </p:nvSpPr>
        <p:spPr>
          <a:xfrm>
            <a:off x="7149661" y="3442654"/>
            <a:ext cx="1827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Dilaksanakan oleh </a:t>
            </a:r>
            <a:r>
              <a:rPr lang="sv-SE" sz="1600" b="1" dirty="0"/>
              <a:t>Walidata</a:t>
            </a:r>
            <a:r>
              <a:rPr lang="sv-SE" sz="1600" dirty="0"/>
              <a:t> bersama dengan </a:t>
            </a:r>
            <a:r>
              <a:rPr lang="sv-SE" sz="1600" b="1" dirty="0"/>
              <a:t>Bappeda</a:t>
            </a:r>
            <a:endParaRPr lang="id-ID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46824F-A635-4D5C-A155-E9F060B44E2B}"/>
              </a:ext>
            </a:extLst>
          </p:cNvPr>
          <p:cNvSpPr/>
          <p:nvPr/>
        </p:nvSpPr>
        <p:spPr>
          <a:xfrm>
            <a:off x="9242839" y="2950212"/>
            <a:ext cx="1842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Dilaksanakan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Produsen</a:t>
            </a:r>
            <a:r>
              <a:rPr lang="en-US" sz="1600" b="1" dirty="0"/>
              <a:t> Data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dikoordinasikan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b="1" dirty="0" err="1"/>
              <a:t>Bappeda</a:t>
            </a:r>
            <a:endParaRPr lang="id-ID" sz="16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863E64-54EA-46B3-936F-BB6F97EC31C6}"/>
              </a:ext>
            </a:extLst>
          </p:cNvPr>
          <p:cNvSpPr/>
          <p:nvPr/>
        </p:nvSpPr>
        <p:spPr>
          <a:xfrm>
            <a:off x="7003168" y="5243286"/>
            <a:ext cx="5798432" cy="1882718"/>
          </a:xfrm>
          <a:prstGeom prst="roundRect">
            <a:avLst>
              <a:gd name="adj" fmla="val 277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E286EE-5A16-4088-A3CD-8FF2B64658AA}"/>
              </a:ext>
            </a:extLst>
          </p:cNvPr>
          <p:cNvSpPr/>
          <p:nvPr/>
        </p:nvSpPr>
        <p:spPr>
          <a:xfrm>
            <a:off x="7785100" y="5626809"/>
            <a:ext cx="4170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Produsen</a:t>
            </a:r>
            <a:r>
              <a:rPr lang="en-US" sz="2000" b="1" dirty="0"/>
              <a:t> Data </a:t>
            </a: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Daerah</a:t>
            </a:r>
          </a:p>
          <a:p>
            <a:r>
              <a:rPr lang="en-US" sz="2000" b="1" dirty="0" err="1"/>
              <a:t>Wali</a:t>
            </a:r>
            <a:r>
              <a:rPr lang="en-US" sz="2000" b="1" dirty="0"/>
              <a:t> Data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id-ID" sz="2000" dirty="0"/>
              <a:t>Perangkat</a:t>
            </a:r>
            <a:r>
              <a:rPr lang="en-US" sz="2000" dirty="0"/>
              <a:t> </a:t>
            </a:r>
            <a:r>
              <a:rPr lang="id-ID" sz="2000" dirty="0"/>
              <a:t>Daerah</a:t>
            </a:r>
            <a:r>
              <a:rPr lang="en-US" sz="2000" dirty="0"/>
              <a:t> </a:t>
            </a:r>
            <a:r>
              <a:rPr lang="id-ID" sz="2000" dirty="0"/>
              <a:t>yang membidangi</a:t>
            </a:r>
            <a:r>
              <a:rPr lang="en-US" sz="2000" dirty="0"/>
              <a:t> </a:t>
            </a:r>
            <a:r>
              <a:rPr lang="id-ID" sz="2000" dirty="0"/>
              <a:t>urusan</a:t>
            </a:r>
            <a:r>
              <a:rPr lang="en-US" sz="2000" dirty="0"/>
              <a:t> </a:t>
            </a:r>
            <a:r>
              <a:rPr lang="id-ID" sz="2000" dirty="0"/>
              <a:t>statistik 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50869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1">
            <a:extLst>
              <a:ext uri="{FF2B5EF4-FFF2-40B4-BE49-F238E27FC236}">
                <a16:creationId xmlns:a16="http://schemas.microsoft.com/office/drawing/2014/main" id="{3B7A47E8-F86D-4792-866F-F335123223D3}"/>
              </a:ext>
            </a:extLst>
          </p:cNvPr>
          <p:cNvSpPr/>
          <p:nvPr/>
        </p:nvSpPr>
        <p:spPr>
          <a:xfrm>
            <a:off x="1395662" y="373784"/>
            <a:ext cx="9689433" cy="588742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86211"/>
              </p:ext>
            </p:extLst>
          </p:nvPr>
        </p:nvGraphicFramePr>
        <p:xfrm>
          <a:off x="1395662" y="1315741"/>
          <a:ext cx="9665743" cy="375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7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JABATAN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PEJABAT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Penanggung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Jawab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Sekretaris</a:t>
                      </a:r>
                      <a:r>
                        <a:rPr lang="en-US" sz="1600" dirty="0"/>
                        <a:t> Daerah </a:t>
                      </a:r>
                      <a:r>
                        <a:rPr lang="en-US" sz="1600" dirty="0" err="1"/>
                        <a:t>Provinsi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mengambil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keputusan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pembinaan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penerapan</a:t>
                      </a:r>
                      <a:r>
                        <a:rPr lang="en-US" sz="1600" dirty="0"/>
                        <a:t> SIPD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Ketua</a:t>
                      </a:r>
                      <a:r>
                        <a:rPr lang="en-US" sz="1600" dirty="0"/>
                        <a:t>/ </a:t>
                      </a:r>
                      <a:r>
                        <a:rPr lang="en-US" sz="1600" dirty="0" err="1"/>
                        <a:t>Koordinator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Bappeda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Provinsi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administrator </a:t>
                      </a:r>
                      <a:r>
                        <a:rPr lang="en-US" sz="1600" dirty="0" err="1"/>
                        <a:t>seluruh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aplikasi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ada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SIPD.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Wakil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Ketua</a:t>
                      </a:r>
                      <a:r>
                        <a:rPr lang="en-US" sz="1600" dirty="0"/>
                        <a:t>/ </a:t>
                      </a:r>
                      <a:r>
                        <a:rPr lang="en-US" sz="1600" dirty="0" err="1"/>
                        <a:t>Walidata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Perangkat</a:t>
                      </a:r>
                      <a:r>
                        <a:rPr lang="en-US" sz="1600" dirty="0"/>
                        <a:t> Daerah yang </a:t>
                      </a:r>
                      <a:r>
                        <a:rPr lang="en-US" sz="1600" dirty="0" err="1"/>
                        <a:t>membidangi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statistik</a:t>
                      </a:r>
                      <a:r>
                        <a:rPr lang="en-US" sz="1600" dirty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Mengkoordinasikan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pengumpulan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validasi</a:t>
                      </a:r>
                      <a:r>
                        <a:rPr lang="en-US" sz="1600" dirty="0"/>
                        <a:t>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Sekretaris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Pejabat</a:t>
                      </a:r>
                      <a:r>
                        <a:rPr lang="en-US" sz="1600" dirty="0"/>
                        <a:t> Administrator </a:t>
                      </a:r>
                      <a:r>
                        <a:rPr lang="en-US" sz="1600" dirty="0" err="1"/>
                        <a:t>pada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Bappeda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Provinsi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melaksanakan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tugas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bidang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pengelolaan</a:t>
                      </a:r>
                      <a:r>
                        <a:rPr lang="en-US" sz="160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mengelola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kesekretariatan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penerapan</a:t>
                      </a:r>
                      <a:r>
                        <a:rPr lang="en-US" sz="1600" dirty="0"/>
                        <a:t> SIPD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Anggota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Seluruh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Perangkat</a:t>
                      </a:r>
                      <a:r>
                        <a:rPr lang="en-US" sz="1600" dirty="0"/>
                        <a:t> Daerah </a:t>
                      </a:r>
                      <a:r>
                        <a:rPr lang="en-US" sz="1600" dirty="0" err="1"/>
                        <a:t>Provinsi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600" dirty="0"/>
                        <a:t>mengkoordinasikan pengelolaan seluruh aplikasi yang ada dalam SIPD di lingkungan perangkat daerahnya.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93EF768C-2172-4C59-9F50-C8CD89AB6BE2}"/>
              </a:ext>
            </a:extLst>
          </p:cNvPr>
          <p:cNvSpPr/>
          <p:nvPr/>
        </p:nvSpPr>
        <p:spPr>
          <a:xfrm>
            <a:off x="1371973" y="458759"/>
            <a:ext cx="9689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PENGELOLA SIPD </a:t>
            </a:r>
            <a:r>
              <a:rPr lang="en-US" sz="2000" dirty="0">
                <a:solidFill>
                  <a:prstClr val="white"/>
                </a:solidFill>
              </a:rPr>
              <a:t>(PERMENDAGRI 98/2018 PASAL 17)</a:t>
            </a:r>
            <a:endParaRPr lang="id-ID" sz="2000" dirty="0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EF768C-2172-4C59-9F50-C8CD89AB6BE2}"/>
              </a:ext>
            </a:extLst>
          </p:cNvPr>
          <p:cNvSpPr/>
          <p:nvPr/>
        </p:nvSpPr>
        <p:spPr>
          <a:xfrm>
            <a:off x="1688630" y="5543553"/>
            <a:ext cx="9056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Ditetapkan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Keputusan </a:t>
            </a:r>
            <a:r>
              <a:rPr lang="en-US" sz="2000" b="1" dirty="0" err="1"/>
              <a:t>Gubernur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id-ID" sz="2000" b="1" dirty="0"/>
              <a:t>Ditetapkan setiap tahunnya</a:t>
            </a:r>
            <a:r>
              <a:rPr lang="en-US" sz="2000" b="1" dirty="0"/>
              <a:t>  </a:t>
            </a:r>
            <a:r>
              <a:rPr lang="id-ID" sz="2000" b="1" dirty="0"/>
              <a:t>paling lambat pada minggu pertama bulan Desember</a:t>
            </a:r>
          </a:p>
        </p:txBody>
      </p:sp>
    </p:spTree>
    <p:extLst>
      <p:ext uri="{BB962C8B-B14F-4D97-AF65-F5344CB8AC3E}">
        <p14:creationId xmlns:p14="http://schemas.microsoft.com/office/powerpoint/2010/main" val="44168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1">
            <a:extLst>
              <a:ext uri="{FF2B5EF4-FFF2-40B4-BE49-F238E27FC236}">
                <a16:creationId xmlns:a16="http://schemas.microsoft.com/office/drawing/2014/main" id="{B6E2DFFF-3AC2-45CD-A3E5-53FDCF5BC807}"/>
              </a:ext>
            </a:extLst>
          </p:cNvPr>
          <p:cNvSpPr/>
          <p:nvPr/>
        </p:nvSpPr>
        <p:spPr>
          <a:xfrm>
            <a:off x="0" y="0"/>
            <a:ext cx="12191999" cy="588742"/>
          </a:xfrm>
          <a:prstGeom prst="roundRect">
            <a:avLst>
              <a:gd name="adj" fmla="val 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E2123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EF768C-2172-4C59-9F50-C8CD89AB6BE2}"/>
              </a:ext>
            </a:extLst>
          </p:cNvPr>
          <p:cNvSpPr/>
          <p:nvPr/>
        </p:nvSpPr>
        <p:spPr>
          <a:xfrm>
            <a:off x="1953087" y="101452"/>
            <a:ext cx="8930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PERKEMBANGAN SIPD</a:t>
            </a:r>
            <a:endParaRPr lang="id-ID" sz="2000" b="1" dirty="0">
              <a:solidFill>
                <a:prstClr val="white"/>
              </a:solidFill>
            </a:endParaRPr>
          </a:p>
        </p:txBody>
      </p:sp>
      <p:sp>
        <p:nvSpPr>
          <p:cNvPr id="46" name="object 25"/>
          <p:cNvSpPr txBox="1"/>
          <p:nvPr/>
        </p:nvSpPr>
        <p:spPr>
          <a:xfrm>
            <a:off x="1953087" y="922529"/>
            <a:ext cx="9312675" cy="5389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5800"/>
              </a:lnSpc>
            </a:pPr>
            <a:r>
              <a:rPr lang="en-US" sz="1600" dirty="0" err="1">
                <a:cs typeface="Tahoma"/>
              </a:rPr>
              <a:t>Pada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Tanggal</a:t>
            </a:r>
            <a:r>
              <a:rPr lang="en-US" sz="1600" dirty="0">
                <a:cs typeface="Tahoma"/>
              </a:rPr>
              <a:t> 29 </a:t>
            </a:r>
            <a:r>
              <a:rPr lang="en-US" sz="1600" dirty="0" err="1">
                <a:cs typeface="Tahoma"/>
              </a:rPr>
              <a:t>Oktober</a:t>
            </a:r>
            <a:r>
              <a:rPr lang="en-US" sz="1600" dirty="0">
                <a:cs typeface="Tahoma"/>
              </a:rPr>
              <a:t> – 1 November 2018 </a:t>
            </a:r>
            <a:r>
              <a:rPr lang="en-US" sz="1600" dirty="0" err="1">
                <a:cs typeface="Tahoma"/>
              </a:rPr>
              <a:t>telah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dilaksanakan</a:t>
            </a:r>
            <a:r>
              <a:rPr lang="en-US" sz="1600" dirty="0">
                <a:cs typeface="Tahoma"/>
              </a:rPr>
              <a:t> </a:t>
            </a:r>
            <a:r>
              <a:rPr lang="en-US" sz="1600" b="1" dirty="0">
                <a:cs typeface="Tahoma"/>
              </a:rPr>
              <a:t>Trainer Of Trainers (</a:t>
            </a:r>
            <a:r>
              <a:rPr lang="en-US" sz="1600" b="1" dirty="0" err="1">
                <a:cs typeface="Tahoma"/>
              </a:rPr>
              <a:t>ToT</a:t>
            </a:r>
            <a:r>
              <a:rPr lang="en-US" sz="1600" b="1" dirty="0">
                <a:cs typeface="Tahoma"/>
              </a:rPr>
              <a:t>) </a:t>
            </a:r>
            <a:r>
              <a:rPr lang="en-US" sz="1600" b="1" dirty="0" err="1">
                <a:cs typeface="Tahoma"/>
              </a:rPr>
              <a:t>Penerapaan</a:t>
            </a:r>
            <a:r>
              <a:rPr lang="en-US" sz="1600" b="1" dirty="0">
                <a:cs typeface="Tahoma"/>
              </a:rPr>
              <a:t> E-Database </a:t>
            </a:r>
            <a:r>
              <a:rPr lang="en-US" sz="1600" b="1" dirty="0" err="1">
                <a:cs typeface="Tahoma"/>
              </a:rPr>
              <a:t>dan</a:t>
            </a:r>
            <a:r>
              <a:rPr lang="en-US" sz="1600" b="1" dirty="0">
                <a:cs typeface="Tahoma"/>
              </a:rPr>
              <a:t> E-Planning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dalam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penyusunan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Dokumen</a:t>
            </a:r>
            <a:r>
              <a:rPr lang="en-US" sz="1600" dirty="0">
                <a:cs typeface="Tahoma"/>
              </a:rPr>
              <a:t> RPJMD </a:t>
            </a:r>
            <a:r>
              <a:rPr lang="en-US" sz="1600" dirty="0" err="1">
                <a:cs typeface="Tahoma"/>
              </a:rPr>
              <a:t>dan</a:t>
            </a:r>
            <a:r>
              <a:rPr lang="en-US" sz="1600" dirty="0">
                <a:cs typeface="Tahoma"/>
              </a:rPr>
              <a:t> RKPD </a:t>
            </a:r>
            <a:r>
              <a:rPr lang="en-US" sz="1600" dirty="0" err="1">
                <a:cs typeface="Tahoma"/>
              </a:rPr>
              <a:t>oleh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Ditjen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Bina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Bangda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Kemendagri</a:t>
            </a:r>
            <a:r>
              <a:rPr lang="en-US" sz="1600" dirty="0">
                <a:cs typeface="Tahoma"/>
              </a:rPr>
              <a:t> di Jakarta yang </a:t>
            </a:r>
            <a:r>
              <a:rPr lang="en-US" sz="1600" dirty="0" err="1">
                <a:cs typeface="Tahoma"/>
              </a:rPr>
              <a:t>diikuti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oleh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Provinsi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Kabupaten</a:t>
            </a:r>
            <a:r>
              <a:rPr lang="en-US" sz="1600" dirty="0">
                <a:cs typeface="Tahoma"/>
              </a:rPr>
              <a:t>/Kota yang </a:t>
            </a:r>
            <a:r>
              <a:rPr lang="en-US" sz="1600" dirty="0" err="1">
                <a:cs typeface="Tahoma"/>
              </a:rPr>
              <a:t>menyelenggarakan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Pilkada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serentak</a:t>
            </a:r>
            <a:r>
              <a:rPr lang="en-US" sz="1600" dirty="0">
                <a:cs typeface="Tahoma"/>
              </a:rPr>
              <a:t> 2018.</a:t>
            </a:r>
          </a:p>
          <a:p>
            <a:pPr marL="12700" marR="12700">
              <a:lnSpc>
                <a:spcPct val="95800"/>
              </a:lnSpc>
            </a:pPr>
            <a:endParaRPr lang="en-US" sz="1600" dirty="0">
              <a:cs typeface="Tahoma"/>
            </a:endParaRPr>
          </a:p>
          <a:p>
            <a:pPr marL="12700" marR="12700">
              <a:lnSpc>
                <a:spcPct val="95800"/>
              </a:lnSpc>
            </a:pPr>
            <a:r>
              <a:rPr lang="en-US" sz="1600" dirty="0" err="1">
                <a:cs typeface="Tahoma"/>
              </a:rPr>
              <a:t>Beberapa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poin</a:t>
            </a:r>
            <a:r>
              <a:rPr lang="en-US" sz="1600" dirty="0">
                <a:cs typeface="Tahoma"/>
              </a:rPr>
              <a:t> yang </a:t>
            </a:r>
            <a:r>
              <a:rPr lang="en-US" sz="1600" dirty="0" err="1">
                <a:cs typeface="Tahoma"/>
              </a:rPr>
              <a:t>disampaikan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antara</a:t>
            </a:r>
            <a:r>
              <a:rPr lang="en-US" sz="1600" dirty="0">
                <a:cs typeface="Tahoma"/>
              </a:rPr>
              <a:t> lain </a:t>
            </a:r>
            <a:r>
              <a:rPr lang="en-US" sz="1600" dirty="0" err="1">
                <a:cs typeface="Tahoma"/>
              </a:rPr>
              <a:t>sebagai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berikut</a:t>
            </a:r>
            <a:r>
              <a:rPr lang="en-US" sz="1600" dirty="0">
                <a:cs typeface="Tahoma"/>
              </a:rPr>
              <a:t> :</a:t>
            </a:r>
          </a:p>
          <a:p>
            <a:pPr marL="12700" marR="12700">
              <a:lnSpc>
                <a:spcPct val="95800"/>
              </a:lnSpc>
            </a:pPr>
            <a:endParaRPr lang="en-US" sz="1600" dirty="0">
              <a:cs typeface="Tahoma"/>
            </a:endParaRPr>
          </a:p>
          <a:p>
            <a:pPr marL="355600" marR="12700" indent="-342900">
              <a:spcAft>
                <a:spcPts val="600"/>
              </a:spcAft>
              <a:buAutoNum type="arabicPeriod"/>
            </a:pPr>
            <a:r>
              <a:rPr lang="en-US" sz="1600" dirty="0" err="1">
                <a:cs typeface="Tahoma"/>
              </a:rPr>
              <a:t>Penyusunan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dokumen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rencana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pembangunan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daerah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melalui</a:t>
            </a:r>
            <a:r>
              <a:rPr lang="en-US" sz="1600" dirty="0">
                <a:cs typeface="Tahoma"/>
              </a:rPr>
              <a:t> e-planning </a:t>
            </a:r>
            <a:r>
              <a:rPr lang="en-US" sz="1600" dirty="0" err="1">
                <a:cs typeface="Tahoma"/>
              </a:rPr>
              <a:t>berdasarkan</a:t>
            </a:r>
            <a:r>
              <a:rPr lang="en-US" sz="1600" dirty="0">
                <a:cs typeface="Tahoma"/>
              </a:rPr>
              <a:t> data </a:t>
            </a:r>
            <a:r>
              <a:rPr lang="en-US" sz="1600" dirty="0" err="1">
                <a:cs typeface="Tahoma"/>
              </a:rPr>
              <a:t>dan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informasi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daerah</a:t>
            </a:r>
            <a:r>
              <a:rPr lang="en-US" sz="1600" dirty="0">
                <a:cs typeface="Tahoma"/>
              </a:rPr>
              <a:t> yang </a:t>
            </a:r>
            <a:r>
              <a:rPr lang="en-US" sz="1600" dirty="0" err="1">
                <a:cs typeface="Tahoma"/>
              </a:rPr>
              <a:t>bersumber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dari</a:t>
            </a:r>
            <a:r>
              <a:rPr lang="en-US" sz="1600" dirty="0">
                <a:cs typeface="Tahoma"/>
              </a:rPr>
              <a:t> e-Database.</a:t>
            </a:r>
          </a:p>
          <a:p>
            <a:pPr marL="355600" marR="12700" indent="-342900">
              <a:spcAft>
                <a:spcPts val="600"/>
              </a:spcAft>
              <a:buAutoNum type="arabicPeriod"/>
            </a:pPr>
            <a:r>
              <a:rPr lang="en-US" sz="1600" dirty="0" err="1">
                <a:cs typeface="Tahoma"/>
              </a:rPr>
              <a:t>Dalam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hal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tidak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terdapatnya</a:t>
            </a:r>
            <a:r>
              <a:rPr lang="en-US" sz="1600" dirty="0">
                <a:cs typeface="Tahoma"/>
              </a:rPr>
              <a:t> data </a:t>
            </a:r>
            <a:r>
              <a:rPr lang="en-US" sz="1600" dirty="0" err="1">
                <a:cs typeface="Tahoma"/>
              </a:rPr>
              <a:t>sebagai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dasar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penyusunan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rencana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pembangunan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daerah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pada</a:t>
            </a:r>
            <a:r>
              <a:rPr lang="en-US" sz="1600" dirty="0">
                <a:cs typeface="Tahoma"/>
              </a:rPr>
              <a:t> e-Database, </a:t>
            </a:r>
            <a:r>
              <a:rPr lang="en-US" sz="1600" dirty="0" err="1">
                <a:cs typeface="Tahoma"/>
              </a:rPr>
              <a:t>pemerintah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daerah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dapat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menggunakan</a:t>
            </a:r>
            <a:r>
              <a:rPr lang="en-US" sz="1600" dirty="0">
                <a:cs typeface="Tahoma"/>
              </a:rPr>
              <a:t> data </a:t>
            </a:r>
            <a:r>
              <a:rPr lang="en-US" sz="1600" dirty="0" err="1">
                <a:cs typeface="Tahoma"/>
              </a:rPr>
              <a:t>dan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informasi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diluar</a:t>
            </a:r>
            <a:r>
              <a:rPr lang="en-US" sz="1600" dirty="0">
                <a:cs typeface="Tahoma"/>
              </a:rPr>
              <a:t> e-Database. </a:t>
            </a:r>
          </a:p>
          <a:p>
            <a:pPr marL="355600" marR="12700" indent="-342900">
              <a:spcAft>
                <a:spcPts val="600"/>
              </a:spcAft>
              <a:buAutoNum type="arabicPeriod"/>
            </a:pPr>
            <a:r>
              <a:rPr lang="en-US" sz="1600" dirty="0" err="1">
                <a:cs typeface="Tahoma"/>
              </a:rPr>
              <a:t>Penggunaan</a:t>
            </a:r>
            <a:r>
              <a:rPr lang="en-US" sz="1600" dirty="0">
                <a:cs typeface="Tahoma"/>
              </a:rPr>
              <a:t> data </a:t>
            </a:r>
            <a:r>
              <a:rPr lang="en-US" sz="1600" dirty="0" err="1">
                <a:cs typeface="Tahoma"/>
              </a:rPr>
              <a:t>dan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informasi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diluar</a:t>
            </a:r>
            <a:r>
              <a:rPr lang="en-US" sz="1600" dirty="0">
                <a:cs typeface="Tahoma"/>
              </a:rPr>
              <a:t> e-Database </a:t>
            </a:r>
            <a:r>
              <a:rPr lang="en-US" sz="1600" dirty="0" err="1">
                <a:cs typeface="Tahoma"/>
              </a:rPr>
              <a:t>wajib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mencantumkan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sumber</a:t>
            </a:r>
            <a:r>
              <a:rPr lang="en-US" sz="1600" dirty="0">
                <a:cs typeface="Tahoma"/>
              </a:rPr>
              <a:t> data. </a:t>
            </a:r>
          </a:p>
          <a:p>
            <a:pPr marL="355600" marR="12700" indent="-342900">
              <a:spcAft>
                <a:spcPts val="600"/>
              </a:spcAft>
              <a:buAutoNum type="arabicPeriod"/>
            </a:pPr>
            <a:r>
              <a:rPr lang="en-US" sz="1600" dirty="0" err="1">
                <a:cs typeface="Tahoma"/>
              </a:rPr>
              <a:t>Telah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ditandatangi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permendagri</a:t>
            </a:r>
            <a:r>
              <a:rPr lang="en-US" sz="1600" dirty="0">
                <a:cs typeface="Tahoma"/>
              </a:rPr>
              <a:t> 98 </a:t>
            </a:r>
            <a:r>
              <a:rPr lang="en-US" sz="1600" dirty="0" err="1">
                <a:cs typeface="Tahoma"/>
              </a:rPr>
              <a:t>Tahun</a:t>
            </a:r>
            <a:r>
              <a:rPr lang="en-US" sz="1600" dirty="0">
                <a:cs typeface="Tahoma"/>
              </a:rPr>
              <a:t> 2018 </a:t>
            </a:r>
            <a:r>
              <a:rPr lang="en-US" sz="1600" dirty="0" err="1">
                <a:cs typeface="Tahoma"/>
              </a:rPr>
              <a:t>tentang</a:t>
            </a:r>
            <a:r>
              <a:rPr lang="en-US" sz="1600" dirty="0">
                <a:cs typeface="Tahoma"/>
              </a:rPr>
              <a:t> SIPD yang </a:t>
            </a:r>
            <a:r>
              <a:rPr lang="en-US" sz="1600" dirty="0" err="1">
                <a:cs typeface="Tahoma"/>
              </a:rPr>
              <a:t>didalamnya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mengatur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tentang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eplanning</a:t>
            </a:r>
            <a:r>
              <a:rPr lang="en-US" sz="1600" dirty="0">
                <a:cs typeface="Tahoma"/>
              </a:rPr>
              <a:t>. </a:t>
            </a:r>
            <a:r>
              <a:rPr lang="en-US" sz="1600" dirty="0" err="1">
                <a:cs typeface="Tahoma"/>
              </a:rPr>
              <a:t>Aturan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ini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merupakan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turunan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dari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Permendagri</a:t>
            </a:r>
            <a:r>
              <a:rPr lang="en-US" sz="1600" dirty="0">
                <a:cs typeface="Tahoma"/>
              </a:rPr>
              <a:t> 86 </a:t>
            </a:r>
            <a:r>
              <a:rPr lang="en-US" sz="1600" dirty="0" err="1">
                <a:cs typeface="Tahoma"/>
              </a:rPr>
              <a:t>Tahun</a:t>
            </a:r>
            <a:r>
              <a:rPr lang="en-US" sz="1600" dirty="0">
                <a:cs typeface="Tahoma"/>
              </a:rPr>
              <a:t> 2017. </a:t>
            </a:r>
            <a:r>
              <a:rPr lang="en-US" sz="1600" dirty="0" err="1">
                <a:cs typeface="Tahoma"/>
              </a:rPr>
              <a:t>Permendagri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tersebut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juga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mengatur</a:t>
            </a:r>
            <a:r>
              <a:rPr lang="en-US" sz="1600" dirty="0">
                <a:cs typeface="Tahoma"/>
              </a:rPr>
              <a:t> </a:t>
            </a:r>
            <a:r>
              <a:rPr lang="en-US" sz="1600" i="1" dirty="0">
                <a:cs typeface="Tahoma"/>
              </a:rPr>
              <a:t>minimum requirement </a:t>
            </a:r>
            <a:r>
              <a:rPr lang="en-US" sz="1600" dirty="0">
                <a:cs typeface="Tahoma"/>
              </a:rPr>
              <a:t>e-planning. </a:t>
            </a:r>
            <a:r>
              <a:rPr lang="en-US" sz="1600" dirty="0" err="1">
                <a:cs typeface="Tahoma"/>
              </a:rPr>
              <a:t>Bagi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daerah</a:t>
            </a:r>
            <a:r>
              <a:rPr lang="en-US" sz="1600" dirty="0">
                <a:cs typeface="Tahoma"/>
              </a:rPr>
              <a:t> yang </a:t>
            </a:r>
            <a:r>
              <a:rPr lang="en-US" sz="1600" dirty="0" err="1">
                <a:cs typeface="Tahoma"/>
              </a:rPr>
              <a:t>telah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memiliki</a:t>
            </a:r>
            <a:r>
              <a:rPr lang="en-US" sz="1600" dirty="0">
                <a:cs typeface="Tahoma"/>
              </a:rPr>
              <a:t> e-planning </a:t>
            </a:r>
            <a:r>
              <a:rPr lang="en-US" sz="1600" dirty="0" err="1">
                <a:cs typeface="Tahoma"/>
              </a:rPr>
              <a:t>dapat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melakukan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integrasi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penyelarasan</a:t>
            </a:r>
            <a:r>
              <a:rPr lang="en-US" sz="1600" dirty="0">
                <a:cs typeface="Tahoma"/>
              </a:rPr>
              <a:t>.</a:t>
            </a:r>
          </a:p>
          <a:p>
            <a:pPr marL="355600" marR="12700" indent="-342900">
              <a:spcAft>
                <a:spcPts val="600"/>
              </a:spcAft>
              <a:buAutoNum type="arabicPeriod"/>
            </a:pPr>
            <a:r>
              <a:rPr lang="en-US" sz="1600" dirty="0" err="1">
                <a:cs typeface="Tahoma"/>
              </a:rPr>
              <a:t>Saat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ini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sedang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dilakukan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perbaikan</a:t>
            </a:r>
            <a:r>
              <a:rPr lang="en-US" sz="1600" dirty="0">
                <a:cs typeface="Tahoma"/>
              </a:rPr>
              <a:t> e-Database SIPD </a:t>
            </a:r>
            <a:r>
              <a:rPr lang="en-US" sz="1600" dirty="0" err="1">
                <a:cs typeface="Tahoma"/>
              </a:rPr>
              <a:t>baik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dari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sisi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teknis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aplikasi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maupun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standarisasi</a:t>
            </a:r>
            <a:r>
              <a:rPr lang="en-US" sz="1600" dirty="0">
                <a:cs typeface="Tahoma"/>
              </a:rPr>
              <a:t> Metadata </a:t>
            </a:r>
            <a:r>
              <a:rPr lang="en-US" sz="1600" dirty="0" err="1">
                <a:cs typeface="Tahoma"/>
              </a:rPr>
              <a:t>oleh</a:t>
            </a:r>
            <a:r>
              <a:rPr lang="en-US" sz="1600" dirty="0">
                <a:cs typeface="Tahoma"/>
              </a:rPr>
              <a:t> Tim </a:t>
            </a:r>
            <a:r>
              <a:rPr lang="en-US" sz="1600" dirty="0" err="1">
                <a:cs typeface="Tahoma"/>
              </a:rPr>
              <a:t>Ditjen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Bina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Bangda</a:t>
            </a:r>
            <a:r>
              <a:rPr lang="en-US" sz="1600" dirty="0">
                <a:cs typeface="Tahoma"/>
              </a:rPr>
              <a:t>. </a:t>
            </a:r>
          </a:p>
          <a:p>
            <a:pPr marL="355600" marR="12700" indent="-342900">
              <a:spcAft>
                <a:spcPts val="600"/>
              </a:spcAft>
              <a:buAutoNum type="arabicPeriod"/>
            </a:pPr>
            <a:r>
              <a:rPr lang="en-US" sz="1600" dirty="0">
                <a:cs typeface="Tahoma"/>
              </a:rPr>
              <a:t>Daerah agar </a:t>
            </a:r>
            <a:r>
              <a:rPr lang="en-US" sz="1600" dirty="0" err="1">
                <a:cs typeface="Tahoma"/>
              </a:rPr>
              <a:t>melakukan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pemetaan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kebutuhan</a:t>
            </a:r>
            <a:r>
              <a:rPr lang="en-US" sz="1600" dirty="0">
                <a:cs typeface="Tahoma"/>
              </a:rPr>
              <a:t> data yang </a:t>
            </a:r>
            <a:r>
              <a:rPr lang="en-US" sz="1600" dirty="0" err="1">
                <a:cs typeface="Tahoma"/>
              </a:rPr>
              <a:t>digunakan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dalam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penyusunan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dokumen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perencanaan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dan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pemetaan</a:t>
            </a:r>
            <a:r>
              <a:rPr lang="en-US" sz="1600" dirty="0">
                <a:cs typeface="Tahoma"/>
              </a:rPr>
              <a:t> </a:t>
            </a:r>
            <a:r>
              <a:rPr lang="en-US" sz="1600" dirty="0" err="1">
                <a:cs typeface="Tahoma"/>
              </a:rPr>
              <a:t>ketersediaan</a:t>
            </a:r>
            <a:r>
              <a:rPr lang="en-US" sz="1600" dirty="0">
                <a:cs typeface="Tahoma"/>
              </a:rPr>
              <a:t> data e-Database SIPD;</a:t>
            </a:r>
            <a:endParaRPr sz="1600" dirty="0">
              <a:cs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82B21-1AED-4705-9747-B2170395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99" y="922529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4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0" y="0"/>
            <a:ext cx="12192000" cy="1206500"/>
          </a:xfrm>
          <a:prstGeom prst="rect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1133474" y="304706"/>
            <a:ext cx="8582026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</a:rPr>
              <a:t>UPAYA YANG PERLU SEGERA DILAKUKAN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5C6C4-F7D6-49E9-A989-E22C6FF2D73C}"/>
              </a:ext>
            </a:extLst>
          </p:cNvPr>
          <p:cNvSpPr txBox="1"/>
          <p:nvPr/>
        </p:nvSpPr>
        <p:spPr>
          <a:xfrm>
            <a:off x="1299167" y="1727106"/>
            <a:ext cx="95936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/>
              <a:t>Perangkat</a:t>
            </a:r>
            <a:r>
              <a:rPr lang="en-US" sz="2400" dirty="0"/>
              <a:t> Daerah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Wali</a:t>
            </a:r>
            <a:r>
              <a:rPr lang="en-US" sz="2400" dirty="0"/>
              <a:t> Data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Bappeda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segera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pemetaan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data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endParaRPr lang="en-US" sz="2400" dirty="0"/>
          </a:p>
          <a:p>
            <a:pPr marL="533400" indent="-5334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/>
              <a:t>Perangkat</a:t>
            </a:r>
            <a:r>
              <a:rPr lang="en-US" sz="2400" dirty="0"/>
              <a:t> Daerah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standarisasi</a:t>
            </a:r>
            <a:r>
              <a:rPr lang="en-US" sz="2400" dirty="0"/>
              <a:t> metadata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kewenangannya</a:t>
            </a:r>
            <a:endParaRPr lang="en-US" sz="2400" dirty="0"/>
          </a:p>
          <a:p>
            <a:pPr marL="533400" indent="-5334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/>
              <a:t>Perangkat</a:t>
            </a:r>
            <a:r>
              <a:rPr lang="en-US" sz="2400" dirty="0"/>
              <a:t> Daerah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segera</a:t>
            </a:r>
            <a:r>
              <a:rPr lang="en-US" sz="2400" dirty="0"/>
              <a:t> </a:t>
            </a:r>
            <a:r>
              <a:rPr lang="en-US" sz="2400" dirty="0" err="1"/>
              <a:t>berkoordinasi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Daerah level </a:t>
            </a:r>
            <a:r>
              <a:rPr lang="en-US" sz="2400" dirty="0" err="1"/>
              <a:t>Kab</a:t>
            </a:r>
            <a:r>
              <a:rPr lang="en-US" sz="2400" dirty="0"/>
              <a:t>/Kota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urusan</a:t>
            </a:r>
            <a:r>
              <a:rPr lang="en-US" sz="2400" dirty="0"/>
              <a:t> </a:t>
            </a:r>
            <a:r>
              <a:rPr lang="en-US" sz="2400" dirty="0" err="1"/>
              <a:t>kewenangannya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e-Database SIPD</a:t>
            </a:r>
          </a:p>
          <a:p>
            <a:pPr marL="533400" indent="-5334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data </a:t>
            </a:r>
            <a:r>
              <a:rPr lang="en-US" sz="2400" dirty="0" err="1"/>
              <a:t>dari</a:t>
            </a:r>
            <a:r>
              <a:rPr lang="en-US" sz="2400" dirty="0"/>
              <a:t> stakeholder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Instansi</a:t>
            </a:r>
            <a:r>
              <a:rPr lang="en-US" sz="2400" dirty="0"/>
              <a:t> </a:t>
            </a:r>
            <a:r>
              <a:rPr lang="en-US" sz="2400" dirty="0" err="1"/>
              <a:t>Vertikal</a:t>
            </a:r>
            <a:r>
              <a:rPr lang="en-US" sz="2400" dirty="0"/>
              <a:t>, BUMN/D, </a:t>
            </a:r>
            <a:r>
              <a:rPr lang="en-US" sz="2400" dirty="0" err="1"/>
              <a:t>Swasta</a:t>
            </a:r>
            <a:r>
              <a:rPr lang="en-US" sz="2400" dirty="0"/>
              <a:t> yang </a:t>
            </a:r>
            <a:r>
              <a:rPr lang="en-US" sz="2400" dirty="0" err="1"/>
              <a:t>tergabung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Forum Data</a:t>
            </a:r>
          </a:p>
          <a:p>
            <a:pPr marL="533400" indent="-5334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koordinasi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berkala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keberlanjutan</a:t>
            </a:r>
            <a:r>
              <a:rPr lang="en-US" sz="2400" dirty="0"/>
              <a:t> Forum Data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Satu Data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 </a:t>
            </a:r>
            <a:r>
              <a:rPr lang="en-US" sz="2400" dirty="0" err="1"/>
              <a:t>Timur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53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5C962-A41A-472F-9D1F-A8F06509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2647950" y="1"/>
            <a:ext cx="11566933" cy="6857999"/>
          </a:xfrm>
          <a:prstGeom prst="parallelogram">
            <a:avLst>
              <a:gd name="adj" fmla="val 29167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5153025" y="1067644"/>
            <a:ext cx="547687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Urgensi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Kebutuhan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Data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Dasar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Hukum</a:t>
            </a:r>
            <a:endParaRPr lang="en-US" sz="2800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Permendagri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98 </a:t>
            </a: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Tahun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2018 </a:t>
            </a: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Tentang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Sistem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Informasi</a:t>
            </a:r>
            <a:r>
              <a:rPr lang="en-US" sz="2800" dirty="0">
                <a:solidFill>
                  <a:schemeClr val="bg1"/>
                </a:solidFill>
                <a:ea typeface="Roboto" pitchFamily="2" charset="0"/>
                <a:cs typeface="Roboto" pitchFamily="2" charset="0"/>
              </a:rPr>
              <a:t> Pembangunan Daerah (SIPD)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636996" y="1055652"/>
            <a:ext cx="49187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OUTLINE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FF0066"/>
                </a:solidFill>
              </a:rPr>
              <a:t>MATERI</a:t>
            </a:r>
          </a:p>
        </p:txBody>
      </p:sp>
    </p:spTree>
    <p:extLst>
      <p:ext uri="{BB962C8B-B14F-4D97-AF65-F5344CB8AC3E}">
        <p14:creationId xmlns:p14="http://schemas.microsoft.com/office/powerpoint/2010/main" val="257804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1" y="2428875"/>
            <a:ext cx="12192000" cy="1962150"/>
          </a:xfrm>
          <a:prstGeom prst="rect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1514475" y="3044754"/>
            <a:ext cx="60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</a:rPr>
              <a:t>1.  </a:t>
            </a:r>
            <a:r>
              <a:rPr lang="en-US" sz="4000" dirty="0" err="1">
                <a:solidFill>
                  <a:schemeClr val="bg1"/>
                </a:solidFill>
              </a:rPr>
              <a:t>Urgensi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Kebutuhan</a:t>
            </a:r>
            <a:r>
              <a:rPr lang="en-US" sz="4000" dirty="0">
                <a:solidFill>
                  <a:schemeClr val="bg1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89434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dh\Desktop\FORUM DATA 15-16\graphic\Peta-Indonesia-buta-tanpa-provinsi-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"/>
          <a:stretch/>
        </p:blipFill>
        <p:spPr bwMode="auto">
          <a:xfrm>
            <a:off x="819514" y="1467965"/>
            <a:ext cx="7318538" cy="29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1919285" y="419099"/>
            <a:ext cx="8353425" cy="561975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Pilkada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Serentak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Tahun</a:t>
            </a:r>
            <a:r>
              <a:rPr lang="en-US" sz="2800" b="1" dirty="0">
                <a:solidFill>
                  <a:schemeClr val="bg1"/>
                </a:solidFill>
              </a:rPr>
              <a:t> 2018</a:t>
            </a:r>
            <a:endParaRPr lang="en-US" sz="2800" b="1" kern="0" dirty="0">
              <a:solidFill>
                <a:srgbClr val="1E212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756177" y="452569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rgbClr val="FF0066"/>
                </a:solidFill>
              </a:rPr>
              <a:t>171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756178" y="4193410"/>
            <a:ext cx="2209800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Terdapat</a:t>
            </a:r>
            <a:endParaRPr lang="en-US" sz="1600" dirty="0">
              <a:solidFill>
                <a:srgbClr val="FF00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756177" y="5261921"/>
            <a:ext cx="220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Daerah yang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Pilkada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Serentak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tahun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  <a:endParaRPr lang="en-US" sz="1600" dirty="0">
              <a:solidFill>
                <a:srgbClr val="FF0066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70752" y="4698875"/>
            <a:ext cx="647700" cy="5774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4107308" y="4540083"/>
            <a:ext cx="1162051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17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4107309" y="5276311"/>
            <a:ext cx="116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Provinsi</a:t>
            </a:r>
            <a:endParaRPr lang="en-US" sz="1600" dirty="0">
              <a:solidFill>
                <a:srgbClr val="FF006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5402704" y="4540083"/>
            <a:ext cx="1162051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39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5402705" y="5276311"/>
            <a:ext cx="116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Kota</a:t>
            </a:r>
            <a:endParaRPr lang="en-US" sz="1600" dirty="0">
              <a:solidFill>
                <a:srgbClr val="FF00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6793360" y="4525693"/>
            <a:ext cx="1344692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115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6884680" y="5259621"/>
            <a:ext cx="116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Kabupaten</a:t>
            </a:r>
            <a:endParaRPr lang="en-US" sz="1600" dirty="0">
              <a:solidFill>
                <a:srgbClr val="FF00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35944" y="1388063"/>
            <a:ext cx="22764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Sumatera Utara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Sumatera Selatan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Riau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Lampung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Jawa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Barat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Jawa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Tengah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Jawa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Timur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Bali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Nusa Tenggara Barat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Nusa Tenggara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Timur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Kalimantan Barat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Kalimantan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Timur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Sulawesi Selatan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Sulawesi Tenggara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Maluku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Maluku Utara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Papua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233370" y="1711912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233370" y="1988137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233369" y="2251662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33368" y="2531062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33370" y="283633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33367" y="310938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33370" y="337608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240714" y="363643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240713" y="392853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40712" y="420158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240711" y="4469059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240710" y="472863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240709" y="501438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240708" y="528724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240707" y="5544317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240706" y="582083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240714" y="6106588"/>
            <a:ext cx="21526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4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191000" y="3038474"/>
            <a:ext cx="3790950" cy="1038225"/>
          </a:xfrm>
          <a:prstGeom prst="downArrow">
            <a:avLst>
              <a:gd name="adj1" fmla="val 72368"/>
              <a:gd name="adj2" fmla="val 7159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1919285" y="419099"/>
            <a:ext cx="8353425" cy="1000126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Menyusun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Dokumen</a:t>
            </a:r>
            <a:r>
              <a:rPr lang="en-US" sz="2800" b="1" dirty="0">
                <a:solidFill>
                  <a:schemeClr val="bg1"/>
                </a:solidFill>
              </a:rPr>
              <a:t> RPJMD</a:t>
            </a:r>
          </a:p>
          <a:p>
            <a:pPr algn="ctr">
              <a:defRPr/>
            </a:pPr>
            <a:r>
              <a:rPr lang="en-US" kern="0" dirty="0" err="1">
                <a:solidFill>
                  <a:schemeClr val="bg1"/>
                </a:solidFill>
              </a:rPr>
              <a:t>Amanat</a:t>
            </a:r>
            <a:r>
              <a:rPr lang="en-US" kern="0" dirty="0">
                <a:solidFill>
                  <a:schemeClr val="bg1"/>
                </a:solidFill>
              </a:rPr>
              <a:t> UU 23 </a:t>
            </a:r>
            <a:r>
              <a:rPr lang="en-US" kern="0" dirty="0" err="1">
                <a:solidFill>
                  <a:schemeClr val="bg1"/>
                </a:solidFill>
              </a:rPr>
              <a:t>Tahun</a:t>
            </a:r>
            <a:r>
              <a:rPr lang="en-US" kern="0" dirty="0">
                <a:solidFill>
                  <a:schemeClr val="bg1"/>
                </a:solidFill>
              </a:rPr>
              <a:t> 2014, </a:t>
            </a:r>
            <a:r>
              <a:rPr lang="en-US" kern="0" dirty="0" err="1">
                <a:solidFill>
                  <a:schemeClr val="bg1"/>
                </a:solidFill>
              </a:rPr>
              <a:t>Pasal</a:t>
            </a:r>
            <a:r>
              <a:rPr lang="en-US" kern="0" dirty="0">
                <a:solidFill>
                  <a:schemeClr val="bg1"/>
                </a:solidFill>
              </a:rPr>
              <a:t> 264</a:t>
            </a:r>
            <a:endParaRPr lang="en-US" kern="0" dirty="0">
              <a:solidFill>
                <a:srgbClr val="1E2123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48125" y="1864502"/>
            <a:ext cx="4076700" cy="117397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Pasca</a:t>
            </a:r>
            <a:r>
              <a:rPr lang="en-US" sz="2000" b="1" dirty="0"/>
              <a:t> </a:t>
            </a:r>
            <a:r>
              <a:rPr lang="en-US" sz="2000" b="1" dirty="0" err="1"/>
              <a:t>Pilkada</a:t>
            </a:r>
            <a:r>
              <a:rPr lang="en-US" sz="2000" dirty="0"/>
              <a:t>: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Gubernur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Walikota</a:t>
            </a:r>
            <a:r>
              <a:rPr lang="en-US" sz="2000" dirty="0"/>
              <a:t>/</a:t>
            </a:r>
            <a:r>
              <a:rPr lang="en-US" sz="2000" dirty="0" err="1"/>
              <a:t>Bupati</a:t>
            </a:r>
            <a:r>
              <a:rPr lang="en-US" sz="2000" dirty="0"/>
              <a:t> </a:t>
            </a:r>
            <a:r>
              <a:rPr lang="en-US" sz="2000" dirty="0" err="1"/>
              <a:t>Terpilih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304800" y="4369577"/>
            <a:ext cx="2228850" cy="6596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PP 45</a:t>
            </a:r>
          </a:p>
          <a:p>
            <a:pPr algn="ctr"/>
            <a:r>
              <a:rPr lang="en-US" sz="1600" dirty="0" err="1"/>
              <a:t>Tahun</a:t>
            </a:r>
            <a:r>
              <a:rPr lang="en-US" sz="1600" dirty="0"/>
              <a:t> 2017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991100" y="4369577"/>
            <a:ext cx="2228850" cy="6596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Permendagri</a:t>
            </a:r>
            <a:r>
              <a:rPr lang="en-US" sz="1600" b="1" dirty="0"/>
              <a:t> 5 </a:t>
            </a:r>
          </a:p>
          <a:p>
            <a:pPr algn="ctr"/>
            <a:r>
              <a:rPr lang="en-US" sz="1600" dirty="0" err="1"/>
              <a:t>Tahun</a:t>
            </a:r>
            <a:r>
              <a:rPr lang="en-US" sz="1600" dirty="0"/>
              <a:t> 2017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725025" y="4369577"/>
            <a:ext cx="2228850" cy="6596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Permendagri</a:t>
            </a:r>
            <a:r>
              <a:rPr lang="en-US" sz="1600" b="1" dirty="0"/>
              <a:t> 7</a:t>
            </a:r>
          </a:p>
          <a:p>
            <a:pPr algn="ctr"/>
            <a:r>
              <a:rPr lang="en-US" sz="1600" dirty="0" err="1"/>
              <a:t>Tahun</a:t>
            </a:r>
            <a:r>
              <a:rPr lang="en-US" sz="1600" dirty="0"/>
              <a:t> 2018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647950" y="4386229"/>
            <a:ext cx="2228850" cy="6596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PP 2</a:t>
            </a:r>
          </a:p>
          <a:p>
            <a:pPr algn="ctr"/>
            <a:r>
              <a:rPr lang="en-US" sz="1600" dirty="0" err="1"/>
              <a:t>Tahun</a:t>
            </a:r>
            <a:r>
              <a:rPr lang="en-US" sz="1600" dirty="0"/>
              <a:t> 2018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362825" y="4386229"/>
            <a:ext cx="2228850" cy="6596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Permendagri</a:t>
            </a:r>
            <a:r>
              <a:rPr lang="en-US" sz="1600" b="1" dirty="0"/>
              <a:t> 86 </a:t>
            </a:r>
          </a:p>
          <a:p>
            <a:pPr algn="ctr"/>
            <a:r>
              <a:rPr lang="en-US" sz="1600" dirty="0" err="1"/>
              <a:t>Tahun</a:t>
            </a:r>
            <a:r>
              <a:rPr lang="en-US" sz="1600" dirty="0"/>
              <a:t> 2017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5201335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Partisipasi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Penyelenggaraan</a:t>
            </a:r>
            <a:r>
              <a:rPr lang="en-US" sz="1200" dirty="0"/>
              <a:t> </a:t>
            </a:r>
            <a:r>
              <a:rPr lang="en-US" sz="1200" dirty="0" err="1"/>
              <a:t>Pemerintahan</a:t>
            </a:r>
            <a:r>
              <a:rPr lang="en-US" sz="1200" dirty="0"/>
              <a:t> Daerah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47950" y="5202019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Standar</a:t>
            </a:r>
            <a:r>
              <a:rPr lang="en-US" sz="1200" dirty="0"/>
              <a:t> </a:t>
            </a:r>
            <a:r>
              <a:rPr lang="en-US" sz="1200" dirty="0" err="1"/>
              <a:t>Pelayanan</a:t>
            </a:r>
            <a:r>
              <a:rPr lang="en-US" sz="1200" dirty="0"/>
              <a:t> Minimal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991100" y="5203388"/>
            <a:ext cx="222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Pedoman</a:t>
            </a:r>
            <a:r>
              <a:rPr lang="en-US" sz="1200" dirty="0"/>
              <a:t> </a:t>
            </a:r>
            <a:r>
              <a:rPr lang="en-US" sz="1200" dirty="0" err="1"/>
              <a:t>Nomenklatur</a:t>
            </a:r>
            <a:r>
              <a:rPr lang="en-US" sz="1200" dirty="0"/>
              <a:t> </a:t>
            </a:r>
            <a:r>
              <a:rPr lang="en-US" sz="1200" dirty="0" err="1"/>
              <a:t>Perangkat</a:t>
            </a:r>
            <a:r>
              <a:rPr lang="en-US" sz="1200" dirty="0"/>
              <a:t> Daerah </a:t>
            </a:r>
            <a:r>
              <a:rPr lang="en-US" sz="1200" dirty="0" err="1"/>
              <a:t>Provinsi</a:t>
            </a:r>
            <a:r>
              <a:rPr lang="en-US" sz="1200" dirty="0"/>
              <a:t> Dan Daerah </a:t>
            </a:r>
            <a:r>
              <a:rPr lang="en-US" sz="1200" dirty="0" err="1"/>
              <a:t>Kabupaten</a:t>
            </a:r>
            <a:r>
              <a:rPr lang="en-US" sz="1200" dirty="0"/>
              <a:t>/Kota Yang </a:t>
            </a:r>
            <a:r>
              <a:rPr lang="en-US" sz="1200" dirty="0" err="1"/>
              <a:t>Melaksanakan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Penunjang</a:t>
            </a:r>
            <a:r>
              <a:rPr lang="en-US" sz="1200" dirty="0"/>
              <a:t> </a:t>
            </a:r>
            <a:r>
              <a:rPr lang="en-US" sz="1200" dirty="0" err="1"/>
              <a:t>Penyelenggaraan</a:t>
            </a:r>
            <a:r>
              <a:rPr lang="en-US" sz="1200" dirty="0"/>
              <a:t> </a:t>
            </a:r>
            <a:r>
              <a:rPr lang="en-US" sz="1200" dirty="0" err="1"/>
              <a:t>Urusan</a:t>
            </a:r>
            <a:r>
              <a:rPr lang="en-US" sz="1200" dirty="0"/>
              <a:t> </a:t>
            </a:r>
            <a:r>
              <a:rPr lang="en-US" sz="1200" dirty="0" err="1"/>
              <a:t>Pemerintahan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7410450" y="5203388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Tata Cara </a:t>
            </a:r>
            <a:r>
              <a:rPr lang="en-US" sz="1200" dirty="0" err="1"/>
              <a:t>Perencanaan</a:t>
            </a:r>
            <a:r>
              <a:rPr lang="en-US" sz="1200" dirty="0"/>
              <a:t>, </a:t>
            </a:r>
            <a:r>
              <a:rPr lang="en-US" sz="1200" dirty="0" err="1"/>
              <a:t>Pengendalian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Evaluasi</a:t>
            </a:r>
            <a:endParaRPr lang="en-US" sz="1200" dirty="0"/>
          </a:p>
          <a:p>
            <a:pPr algn="ctr"/>
            <a:r>
              <a:rPr lang="en-US" sz="1200" dirty="0"/>
              <a:t>Pembangunan Daerah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72650" y="5203388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sv-SE" sz="1200" dirty="0"/>
              <a:t>Pembuatan dan Pelaksanaan KLHS</a:t>
            </a:r>
          </a:p>
          <a:p>
            <a:pPr algn="ctr"/>
            <a:r>
              <a:rPr lang="sv-SE" sz="1200" dirty="0"/>
              <a:t>dalam Penyusunan RPJMD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131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rrow: Up 89">
            <a:extLst>
              <a:ext uri="{FF2B5EF4-FFF2-40B4-BE49-F238E27FC236}">
                <a16:creationId xmlns:a16="http://schemas.microsoft.com/office/drawing/2014/main" id="{52694869-F6D9-4257-8C97-D73A28AE7A20}"/>
              </a:ext>
            </a:extLst>
          </p:cNvPr>
          <p:cNvSpPr/>
          <p:nvPr/>
        </p:nvSpPr>
        <p:spPr>
          <a:xfrm rot="5400000" flipV="1">
            <a:off x="6040730" y="718041"/>
            <a:ext cx="911071" cy="3148589"/>
          </a:xfrm>
          <a:prstGeom prst="upArrow">
            <a:avLst/>
          </a:prstGeom>
          <a:gradFill>
            <a:gsLst>
              <a:gs pos="94000">
                <a:schemeClr val="bg1">
                  <a:lumMod val="50000"/>
                </a:schemeClr>
              </a:gs>
              <a:gs pos="23000">
                <a:schemeClr val="tx1">
                  <a:lumMod val="75000"/>
                  <a:lumOff val="25000"/>
                </a:schemeClr>
              </a:gs>
            </a:gsLst>
            <a:lin ang="30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133592-602C-4CF7-96E5-30315CC15E01}"/>
              </a:ext>
            </a:extLst>
          </p:cNvPr>
          <p:cNvSpPr/>
          <p:nvPr/>
        </p:nvSpPr>
        <p:spPr>
          <a:xfrm>
            <a:off x="7428683" y="5345153"/>
            <a:ext cx="3642168" cy="9185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22D8AB7-6CD9-46E8-A310-26FDB882C8E3}"/>
              </a:ext>
            </a:extLst>
          </p:cNvPr>
          <p:cNvSpPr/>
          <p:nvPr/>
        </p:nvSpPr>
        <p:spPr>
          <a:xfrm>
            <a:off x="7455331" y="3550321"/>
            <a:ext cx="3642168" cy="918561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695701D-C04A-4084-8D85-53CE5C301319}"/>
              </a:ext>
            </a:extLst>
          </p:cNvPr>
          <p:cNvSpPr/>
          <p:nvPr/>
        </p:nvSpPr>
        <p:spPr>
          <a:xfrm>
            <a:off x="8437269" y="5450486"/>
            <a:ext cx="1624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Data </a:t>
            </a:r>
            <a:r>
              <a:rPr lang="en-US" sz="2000" dirty="0" err="1">
                <a:solidFill>
                  <a:schemeClr val="bg1"/>
                </a:solidFill>
              </a:rPr>
              <a:t>berkualitas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1E7E3ED-E397-4852-9CCA-6F0B749C61FF}"/>
              </a:ext>
            </a:extLst>
          </p:cNvPr>
          <p:cNvSpPr/>
          <p:nvPr/>
        </p:nvSpPr>
        <p:spPr>
          <a:xfrm>
            <a:off x="8070556" y="3641540"/>
            <a:ext cx="2358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Perencanaan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berkualitas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51F97E3-2F6A-4648-BE50-61DA7F171AF4}"/>
              </a:ext>
            </a:extLst>
          </p:cNvPr>
          <p:cNvSpPr/>
          <p:nvPr/>
        </p:nvSpPr>
        <p:spPr>
          <a:xfrm>
            <a:off x="7428683" y="1822034"/>
            <a:ext cx="3642168" cy="95784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F45533F-87FC-4102-8CF6-4E76B6A2E3D8}"/>
              </a:ext>
            </a:extLst>
          </p:cNvPr>
          <p:cNvSpPr/>
          <p:nvPr/>
        </p:nvSpPr>
        <p:spPr>
          <a:xfrm>
            <a:off x="8070556" y="1947011"/>
            <a:ext cx="2358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Pembangunan </a:t>
            </a:r>
            <a:r>
              <a:rPr lang="en-US" sz="2000" dirty="0" err="1">
                <a:solidFill>
                  <a:schemeClr val="bg1"/>
                </a:solidFill>
              </a:rPr>
              <a:t>berkualitas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" name="Arrow: Up 87">
            <a:extLst>
              <a:ext uri="{FF2B5EF4-FFF2-40B4-BE49-F238E27FC236}">
                <a16:creationId xmlns:a16="http://schemas.microsoft.com/office/drawing/2014/main" id="{F469C2D8-DC1C-4E44-AD05-C4BF5AAEEB15}"/>
              </a:ext>
            </a:extLst>
          </p:cNvPr>
          <p:cNvSpPr/>
          <p:nvPr/>
        </p:nvSpPr>
        <p:spPr>
          <a:xfrm rot="10800000" flipV="1">
            <a:off x="8973991" y="4571841"/>
            <a:ext cx="745670" cy="780249"/>
          </a:xfrm>
          <a:prstGeom prst="upArrow">
            <a:avLst/>
          </a:prstGeom>
          <a:gradFill>
            <a:gsLst>
              <a:gs pos="94000">
                <a:schemeClr val="bg1">
                  <a:lumMod val="50000"/>
                </a:schemeClr>
              </a:gs>
              <a:gs pos="23000">
                <a:schemeClr val="tx1">
                  <a:lumMod val="75000"/>
                  <a:lumOff val="25000"/>
                </a:schemeClr>
              </a:gs>
            </a:gsLst>
            <a:lin ang="30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9" name="Arrow: Up 88">
            <a:extLst>
              <a:ext uri="{FF2B5EF4-FFF2-40B4-BE49-F238E27FC236}">
                <a16:creationId xmlns:a16="http://schemas.microsoft.com/office/drawing/2014/main" id="{C564580D-E061-448A-B53D-6C97C6B19C11}"/>
              </a:ext>
            </a:extLst>
          </p:cNvPr>
          <p:cNvSpPr/>
          <p:nvPr/>
        </p:nvSpPr>
        <p:spPr>
          <a:xfrm rot="10800000" flipV="1">
            <a:off x="8969828" y="2806541"/>
            <a:ext cx="745671" cy="743783"/>
          </a:xfrm>
          <a:prstGeom prst="upArrow">
            <a:avLst/>
          </a:prstGeom>
          <a:gradFill>
            <a:gsLst>
              <a:gs pos="94000">
                <a:schemeClr val="bg1">
                  <a:lumMod val="50000"/>
                </a:schemeClr>
              </a:gs>
              <a:gs pos="23000">
                <a:schemeClr val="tx1">
                  <a:lumMod val="75000"/>
                  <a:lumOff val="25000"/>
                </a:schemeClr>
              </a:gs>
            </a:gsLst>
            <a:lin ang="30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70C833AD-7322-4EC3-AB2E-CDA99F83C772}"/>
              </a:ext>
            </a:extLst>
          </p:cNvPr>
          <p:cNvSpPr/>
          <p:nvPr/>
        </p:nvSpPr>
        <p:spPr>
          <a:xfrm>
            <a:off x="1109194" y="1836804"/>
            <a:ext cx="2682251" cy="3048225"/>
          </a:xfrm>
          <a:prstGeom prst="roundRect">
            <a:avLst>
              <a:gd name="adj" fmla="val 14264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E284E29-AFF8-4269-91CC-EBCBE05119E4}"/>
              </a:ext>
            </a:extLst>
          </p:cNvPr>
          <p:cNvSpPr/>
          <p:nvPr/>
        </p:nvSpPr>
        <p:spPr>
          <a:xfrm>
            <a:off x="1311317" y="2159752"/>
            <a:ext cx="2180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Tujuan</a:t>
            </a:r>
            <a:r>
              <a:rPr lang="en-US" sz="2000" dirty="0">
                <a:solidFill>
                  <a:schemeClr val="bg1"/>
                </a:solidFill>
              </a:rPr>
              <a:t> Pembangunan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kesejahteraan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rakyat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66D391E-7A9A-4910-998D-ED50892288BF}"/>
              </a:ext>
            </a:extLst>
          </p:cNvPr>
          <p:cNvGrpSpPr/>
          <p:nvPr/>
        </p:nvGrpSpPr>
        <p:grpSpPr>
          <a:xfrm>
            <a:off x="3137611" y="3352176"/>
            <a:ext cx="1966148" cy="2076757"/>
            <a:chOff x="-405737" y="1770816"/>
            <a:chExt cx="2414568" cy="2550404"/>
          </a:xfrm>
        </p:grpSpPr>
        <p:sp>
          <p:nvSpPr>
            <p:cNvPr id="108" name="Shape 8">
              <a:extLst>
                <a:ext uri="{FF2B5EF4-FFF2-40B4-BE49-F238E27FC236}">
                  <a16:creationId xmlns:a16="http://schemas.microsoft.com/office/drawing/2014/main" id="{CBC38D84-88B5-4264-B51D-B9BF1E719A46}"/>
                </a:ext>
              </a:extLst>
            </p:cNvPr>
            <p:cNvSpPr/>
            <p:nvPr/>
          </p:nvSpPr>
          <p:spPr>
            <a:xfrm>
              <a:off x="-405737" y="2301195"/>
              <a:ext cx="2020117" cy="202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5"/>
                    <a:pt x="16764" y="21600"/>
                    <a:pt x="10802" y="21600"/>
                  </a:cubicBezTo>
                  <a:cubicBezTo>
                    <a:pt x="4837" y="21600"/>
                    <a:pt x="0" y="16765"/>
                    <a:pt x="0" y="10802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4" y="0"/>
                    <a:pt x="21600" y="4836"/>
                    <a:pt x="21600" y="10802"/>
                  </a:cubicBezTo>
                  <a:close/>
                </a:path>
              </a:pathLst>
            </a:custGeom>
            <a:solidFill>
              <a:srgbClr val="D7141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9" name="Shape 9">
              <a:extLst>
                <a:ext uri="{FF2B5EF4-FFF2-40B4-BE49-F238E27FC236}">
                  <a16:creationId xmlns:a16="http://schemas.microsoft.com/office/drawing/2014/main" id="{111DB638-3D94-448F-9B41-558E12134F8C}"/>
                </a:ext>
              </a:extLst>
            </p:cNvPr>
            <p:cNvSpPr/>
            <p:nvPr/>
          </p:nvSpPr>
          <p:spPr>
            <a:xfrm>
              <a:off x="-312228" y="2498230"/>
              <a:ext cx="1774225" cy="177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5"/>
                    <a:pt x="16765" y="21600"/>
                    <a:pt x="10802" y="21600"/>
                  </a:cubicBezTo>
                  <a:cubicBezTo>
                    <a:pt x="4837" y="21600"/>
                    <a:pt x="0" y="16765"/>
                    <a:pt x="0" y="10802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5" y="0"/>
                    <a:pt x="21600" y="4836"/>
                    <a:pt x="21600" y="10802"/>
                  </a:cubicBezTo>
                  <a:close/>
                </a:path>
              </a:pathLst>
            </a:custGeom>
            <a:solidFill>
              <a:srgbClr val="D71414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0" name="Shape 10">
              <a:extLst>
                <a:ext uri="{FF2B5EF4-FFF2-40B4-BE49-F238E27FC236}">
                  <a16:creationId xmlns:a16="http://schemas.microsoft.com/office/drawing/2014/main" id="{77AB4996-3BB7-4E3A-B192-B3F7A1637B6A}"/>
                </a:ext>
              </a:extLst>
            </p:cNvPr>
            <p:cNvSpPr/>
            <p:nvPr/>
          </p:nvSpPr>
          <p:spPr>
            <a:xfrm>
              <a:off x="-263268" y="2498230"/>
              <a:ext cx="1565055" cy="156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5"/>
                    <a:pt x="16765" y="21600"/>
                    <a:pt x="10802" y="21600"/>
                  </a:cubicBezTo>
                  <a:cubicBezTo>
                    <a:pt x="4837" y="21600"/>
                    <a:pt x="0" y="16765"/>
                    <a:pt x="0" y="10802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5" y="0"/>
                    <a:pt x="21600" y="4836"/>
                    <a:pt x="21600" y="108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1" name="Shape 11">
              <a:extLst>
                <a:ext uri="{FF2B5EF4-FFF2-40B4-BE49-F238E27FC236}">
                  <a16:creationId xmlns:a16="http://schemas.microsoft.com/office/drawing/2014/main" id="{248911B9-D288-4FF9-8539-9E97541D1B10}"/>
                </a:ext>
              </a:extLst>
            </p:cNvPr>
            <p:cNvSpPr/>
            <p:nvPr/>
          </p:nvSpPr>
          <p:spPr>
            <a:xfrm>
              <a:off x="-60430" y="2701068"/>
              <a:ext cx="1157251" cy="115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4"/>
                    <a:pt x="16764" y="21600"/>
                    <a:pt x="10801" y="21600"/>
                  </a:cubicBezTo>
                  <a:cubicBezTo>
                    <a:pt x="4834" y="21600"/>
                    <a:pt x="0" y="16764"/>
                    <a:pt x="0" y="10802"/>
                  </a:cubicBezTo>
                  <a:cubicBezTo>
                    <a:pt x="0" y="4834"/>
                    <a:pt x="4834" y="0"/>
                    <a:pt x="10801" y="0"/>
                  </a:cubicBezTo>
                  <a:cubicBezTo>
                    <a:pt x="16764" y="0"/>
                    <a:pt x="21600" y="4834"/>
                    <a:pt x="21600" y="10802"/>
                  </a:cubicBezTo>
                  <a:close/>
                </a:path>
              </a:pathLst>
            </a:custGeom>
            <a:solidFill>
              <a:srgbClr val="D7141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2" name="Shape 12">
              <a:extLst>
                <a:ext uri="{FF2B5EF4-FFF2-40B4-BE49-F238E27FC236}">
                  <a16:creationId xmlns:a16="http://schemas.microsoft.com/office/drawing/2014/main" id="{95C6F88E-C748-422B-A260-60D48FDFE2DE}"/>
                </a:ext>
              </a:extLst>
            </p:cNvPr>
            <p:cNvSpPr/>
            <p:nvPr/>
          </p:nvSpPr>
          <p:spPr>
            <a:xfrm>
              <a:off x="142406" y="2903904"/>
              <a:ext cx="749410" cy="74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4"/>
                  </a:moveTo>
                  <a:cubicBezTo>
                    <a:pt x="21600" y="16765"/>
                    <a:pt x="16764" y="21600"/>
                    <a:pt x="10804" y="21600"/>
                  </a:cubicBezTo>
                  <a:cubicBezTo>
                    <a:pt x="4837" y="21600"/>
                    <a:pt x="0" y="16765"/>
                    <a:pt x="0" y="10804"/>
                  </a:cubicBezTo>
                  <a:cubicBezTo>
                    <a:pt x="0" y="4837"/>
                    <a:pt x="4837" y="0"/>
                    <a:pt x="10804" y="0"/>
                  </a:cubicBezTo>
                  <a:cubicBezTo>
                    <a:pt x="16764" y="0"/>
                    <a:pt x="21600" y="4837"/>
                    <a:pt x="21600" y="1080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3" name="Shape 13">
              <a:extLst>
                <a:ext uri="{FF2B5EF4-FFF2-40B4-BE49-F238E27FC236}">
                  <a16:creationId xmlns:a16="http://schemas.microsoft.com/office/drawing/2014/main" id="{6453C6BE-8974-40D7-9747-2943D76D4782}"/>
                </a:ext>
              </a:extLst>
            </p:cNvPr>
            <p:cNvSpPr/>
            <p:nvPr/>
          </p:nvSpPr>
          <p:spPr>
            <a:xfrm>
              <a:off x="345244" y="3113736"/>
              <a:ext cx="341665" cy="34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9"/>
                  </a:moveTo>
                  <a:cubicBezTo>
                    <a:pt x="21600" y="16771"/>
                    <a:pt x="16765" y="21600"/>
                    <a:pt x="10807" y="21600"/>
                  </a:cubicBezTo>
                  <a:cubicBezTo>
                    <a:pt x="4834" y="21600"/>
                    <a:pt x="0" y="16771"/>
                    <a:pt x="0" y="10809"/>
                  </a:cubicBezTo>
                  <a:cubicBezTo>
                    <a:pt x="0" y="4835"/>
                    <a:pt x="4834" y="0"/>
                    <a:pt x="10807" y="0"/>
                  </a:cubicBezTo>
                  <a:cubicBezTo>
                    <a:pt x="16765" y="0"/>
                    <a:pt x="21600" y="4835"/>
                    <a:pt x="21600" y="10809"/>
                  </a:cubicBezTo>
                  <a:close/>
                </a:path>
              </a:pathLst>
            </a:custGeom>
            <a:solidFill>
              <a:srgbClr val="D7141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4" name="Shape 14">
              <a:extLst>
                <a:ext uri="{FF2B5EF4-FFF2-40B4-BE49-F238E27FC236}">
                  <a16:creationId xmlns:a16="http://schemas.microsoft.com/office/drawing/2014/main" id="{EC83FED7-6221-451E-B63A-5B4DB6F15057}"/>
                </a:ext>
              </a:extLst>
            </p:cNvPr>
            <p:cNvSpPr/>
            <p:nvPr/>
          </p:nvSpPr>
          <p:spPr>
            <a:xfrm>
              <a:off x="492125" y="1770816"/>
              <a:ext cx="1516706" cy="15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72" y="7845"/>
                  </a:moveTo>
                  <a:lnTo>
                    <a:pt x="21600" y="4612"/>
                  </a:lnTo>
                  <a:lnTo>
                    <a:pt x="17962" y="3640"/>
                  </a:lnTo>
                  <a:lnTo>
                    <a:pt x="16992" y="0"/>
                  </a:lnTo>
                  <a:lnTo>
                    <a:pt x="13760" y="3233"/>
                  </a:lnTo>
                  <a:lnTo>
                    <a:pt x="14548" y="6180"/>
                  </a:lnTo>
                  <a:lnTo>
                    <a:pt x="3582" y="17152"/>
                  </a:lnTo>
                  <a:lnTo>
                    <a:pt x="2027" y="14044"/>
                  </a:lnTo>
                  <a:lnTo>
                    <a:pt x="1014" y="17822"/>
                  </a:lnTo>
                  <a:lnTo>
                    <a:pt x="0" y="21600"/>
                  </a:lnTo>
                  <a:lnTo>
                    <a:pt x="3779" y="20586"/>
                  </a:lnTo>
                  <a:lnTo>
                    <a:pt x="7556" y="19577"/>
                  </a:lnTo>
                  <a:lnTo>
                    <a:pt x="4452" y="18018"/>
                  </a:lnTo>
                  <a:lnTo>
                    <a:pt x="15420" y="7054"/>
                  </a:lnTo>
                  <a:cubicBezTo>
                    <a:pt x="15420" y="7054"/>
                    <a:pt x="18372" y="7845"/>
                    <a:pt x="18372" y="7845"/>
                  </a:cubicBezTo>
                  <a:close/>
                </a:path>
              </a:pathLst>
            </a:custGeom>
            <a:solidFill>
              <a:srgbClr val="FFAF00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5" name="Shape 15">
              <a:extLst>
                <a:ext uri="{FF2B5EF4-FFF2-40B4-BE49-F238E27FC236}">
                  <a16:creationId xmlns:a16="http://schemas.microsoft.com/office/drawing/2014/main" id="{801399B0-CF8F-455E-AE2A-8BE98679698E}"/>
                </a:ext>
              </a:extLst>
            </p:cNvPr>
            <p:cNvSpPr/>
            <p:nvPr/>
          </p:nvSpPr>
          <p:spPr>
            <a:xfrm>
              <a:off x="492125" y="1770816"/>
              <a:ext cx="1261255" cy="151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40"/>
                  </a:moveTo>
                  <a:lnTo>
                    <a:pt x="20433" y="0"/>
                  </a:lnTo>
                  <a:lnTo>
                    <a:pt x="16546" y="3233"/>
                  </a:lnTo>
                  <a:lnTo>
                    <a:pt x="17500" y="6180"/>
                  </a:lnTo>
                  <a:lnTo>
                    <a:pt x="4302" y="17152"/>
                  </a:lnTo>
                  <a:lnTo>
                    <a:pt x="2438" y="14044"/>
                  </a:lnTo>
                  <a:lnTo>
                    <a:pt x="1219" y="17822"/>
                  </a:lnTo>
                  <a:lnTo>
                    <a:pt x="0" y="21600"/>
                  </a:lnTo>
                  <a:cubicBezTo>
                    <a:pt x="0" y="21600"/>
                    <a:pt x="21600" y="3640"/>
                    <a:pt x="21600" y="3640"/>
                  </a:cubicBezTo>
                  <a:close/>
                </a:path>
              </a:pathLst>
            </a:custGeom>
            <a:solidFill>
              <a:srgbClr val="FFAF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1F0CADB-786C-45E3-B81C-54DE2CFEB31D}"/>
              </a:ext>
            </a:extLst>
          </p:cNvPr>
          <p:cNvSpPr/>
          <p:nvPr/>
        </p:nvSpPr>
        <p:spPr>
          <a:xfrm>
            <a:off x="0" y="8"/>
            <a:ext cx="12192000" cy="4571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2357714" y="256162"/>
            <a:ext cx="6678561" cy="926252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 marL="0" lvl="1" algn="ctr">
              <a:defRPr sz="3600" b="1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400" b="1" dirty="0"/>
              <a:t>UU </a:t>
            </a:r>
            <a:r>
              <a:rPr lang="id-ID" sz="2400" b="1" dirty="0"/>
              <a:t>N</a:t>
            </a:r>
            <a:r>
              <a:rPr lang="en-US" sz="2400" b="1" dirty="0" err="1"/>
              <a:t>omor</a:t>
            </a:r>
            <a:r>
              <a:rPr lang="id-ID" sz="2400" b="1" dirty="0"/>
              <a:t> 23</a:t>
            </a:r>
            <a:r>
              <a:rPr lang="en-US" sz="2400" b="1" dirty="0"/>
              <a:t> </a:t>
            </a:r>
            <a:r>
              <a:rPr lang="en-US" sz="2400" b="1" dirty="0" err="1"/>
              <a:t>Tahun</a:t>
            </a:r>
            <a:r>
              <a:rPr lang="en-US" sz="2400" b="1" dirty="0"/>
              <a:t> </a:t>
            </a:r>
            <a:r>
              <a:rPr lang="id-ID" sz="2400" b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72860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50380"/>
            <a:ext cx="12192000" cy="14076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217641C-9766-4F0D-A69D-8D00AC849429}"/>
              </a:ext>
            </a:extLst>
          </p:cNvPr>
          <p:cNvSpPr/>
          <p:nvPr/>
        </p:nvSpPr>
        <p:spPr>
          <a:xfrm rot="10800000" flipV="1">
            <a:off x="7859396" y="1475285"/>
            <a:ext cx="3425373" cy="2785217"/>
          </a:xfrm>
          <a:prstGeom prst="roundRect">
            <a:avLst>
              <a:gd name="adj" fmla="val 5109"/>
            </a:avLst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B3E4C8F-D0A0-4CB8-9809-EC76DDBF7951}"/>
              </a:ext>
            </a:extLst>
          </p:cNvPr>
          <p:cNvSpPr/>
          <p:nvPr/>
        </p:nvSpPr>
        <p:spPr>
          <a:xfrm>
            <a:off x="8717397" y="1247068"/>
            <a:ext cx="1709375" cy="456426"/>
          </a:xfrm>
          <a:prstGeom prst="roundRect">
            <a:avLst>
              <a:gd name="adj" fmla="val 44639"/>
            </a:avLst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err="1">
                <a:solidFill>
                  <a:schemeClr val="bg1"/>
                </a:solidFill>
              </a:rPr>
              <a:t>Peran</a:t>
            </a:r>
            <a:r>
              <a:rPr lang="en-US" sz="1600" b="1" dirty="0">
                <a:solidFill>
                  <a:schemeClr val="bg1"/>
                </a:solidFill>
              </a:rPr>
              <a:t> 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7B86C9-BC57-4602-BD19-63B35E2A5193}"/>
              </a:ext>
            </a:extLst>
          </p:cNvPr>
          <p:cNvSpPr/>
          <p:nvPr/>
        </p:nvSpPr>
        <p:spPr>
          <a:xfrm>
            <a:off x="8053953" y="1926615"/>
            <a:ext cx="309804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Sebagai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analisis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permasalahan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penyusunan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kebijakan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rencana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pembangunan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daerah</a:t>
            </a:r>
            <a:endParaRPr lang="en-US" sz="1600" dirty="0">
              <a:solidFill>
                <a:schemeClr val="bg1"/>
              </a:solidFill>
            </a:endParaRPr>
          </a:p>
          <a:p>
            <a:pPr marL="261938" indent="-2619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Penetapan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indikator-indikator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pembangunan</a:t>
            </a:r>
            <a:endParaRPr lang="en-US" sz="1600" dirty="0">
              <a:solidFill>
                <a:schemeClr val="bg1"/>
              </a:solidFill>
            </a:endParaRPr>
          </a:p>
          <a:p>
            <a:pPr marL="261938" indent="-2619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Evaluasi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pencapaian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pembangunan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D3E77-68BF-4C43-AE59-8BF5F7217BD5}"/>
              </a:ext>
            </a:extLst>
          </p:cNvPr>
          <p:cNvSpPr txBox="1"/>
          <p:nvPr/>
        </p:nvSpPr>
        <p:spPr>
          <a:xfrm>
            <a:off x="5433237" y="305052"/>
            <a:ext cx="5851531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400" b="1" dirty="0" err="1">
                <a:ea typeface="Montserrat" charset="0"/>
                <a:cs typeface="Montserrat" charset="0"/>
              </a:rPr>
              <a:t>Peran</a:t>
            </a:r>
            <a:r>
              <a:rPr lang="en-US" sz="2400" b="1" dirty="0">
                <a:ea typeface="Montserrat" charset="0"/>
                <a:cs typeface="Montserrat" charset="0"/>
              </a:rPr>
              <a:t> data </a:t>
            </a:r>
            <a:r>
              <a:rPr lang="en-US" sz="2400" b="1" dirty="0" err="1">
                <a:ea typeface="Montserrat" charset="0"/>
                <a:cs typeface="Montserrat" charset="0"/>
              </a:rPr>
              <a:t>dalam</a:t>
            </a:r>
            <a:r>
              <a:rPr lang="en-US" sz="2400" b="1" dirty="0">
                <a:ea typeface="Montserrat" charset="0"/>
                <a:cs typeface="Montserrat" charset="0"/>
              </a:rPr>
              <a:t> </a:t>
            </a:r>
            <a:r>
              <a:rPr lang="en-US" sz="2400" b="1" dirty="0" err="1">
                <a:ea typeface="Montserrat" charset="0"/>
                <a:cs typeface="Montserrat" charset="0"/>
              </a:rPr>
              <a:t>siklus</a:t>
            </a:r>
            <a:r>
              <a:rPr lang="en-US" sz="2400" b="1" dirty="0">
                <a:ea typeface="Montserrat" charset="0"/>
                <a:cs typeface="Montserrat" charset="0"/>
              </a:rPr>
              <a:t> </a:t>
            </a:r>
            <a:r>
              <a:rPr lang="en-US" sz="2400" b="1" dirty="0" err="1">
                <a:ea typeface="Montserrat" charset="0"/>
                <a:cs typeface="Montserrat" charset="0"/>
              </a:rPr>
              <a:t>pembangunan</a:t>
            </a:r>
            <a:endParaRPr lang="en-US" sz="2400" b="1" dirty="0">
              <a:ea typeface="Montserrat" charset="0"/>
              <a:cs typeface="Montserrat" charset="0"/>
            </a:endParaRPr>
          </a:p>
        </p:txBody>
      </p:sp>
      <p:sp>
        <p:nvSpPr>
          <p:cNvPr id="56" name="Shape 12">
            <a:extLst>
              <a:ext uri="{FF2B5EF4-FFF2-40B4-BE49-F238E27FC236}">
                <a16:creationId xmlns:a16="http://schemas.microsoft.com/office/drawing/2014/main" id="{07D385DF-52B1-49D8-9305-3CA8B08062A8}"/>
              </a:ext>
            </a:extLst>
          </p:cNvPr>
          <p:cNvSpPr/>
          <p:nvPr/>
        </p:nvSpPr>
        <p:spPr>
          <a:xfrm>
            <a:off x="1832653" y="1398703"/>
            <a:ext cx="2928672" cy="291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6" extrusionOk="0">
                <a:moveTo>
                  <a:pt x="15677" y="10464"/>
                </a:moveTo>
                <a:cubicBezTo>
                  <a:pt x="15612" y="9463"/>
                  <a:pt x="15249" y="8545"/>
                  <a:pt x="14675" y="7797"/>
                </a:cubicBezTo>
                <a:lnTo>
                  <a:pt x="16458" y="6009"/>
                </a:lnTo>
                <a:cubicBezTo>
                  <a:pt x="17478" y="7223"/>
                  <a:pt x="18117" y="8770"/>
                  <a:pt x="18189" y="10464"/>
                </a:cubicBezTo>
                <a:cubicBezTo>
                  <a:pt x="18189" y="10464"/>
                  <a:pt x="15677" y="10464"/>
                  <a:pt x="15677" y="10464"/>
                </a:cubicBezTo>
                <a:close/>
                <a:moveTo>
                  <a:pt x="16286" y="15755"/>
                </a:moveTo>
                <a:lnTo>
                  <a:pt x="14509" y="13973"/>
                </a:lnTo>
                <a:cubicBezTo>
                  <a:pt x="15102" y="13281"/>
                  <a:pt x="15506" y="12420"/>
                  <a:pt x="15639" y="11473"/>
                </a:cubicBezTo>
                <a:lnTo>
                  <a:pt x="18164" y="11473"/>
                </a:lnTo>
                <a:cubicBezTo>
                  <a:pt x="18013" y="13114"/>
                  <a:pt x="17329" y="14600"/>
                  <a:pt x="16286" y="15755"/>
                </a:cubicBezTo>
                <a:close/>
                <a:moveTo>
                  <a:pt x="11303" y="18180"/>
                </a:moveTo>
                <a:lnTo>
                  <a:pt x="11303" y="15658"/>
                </a:lnTo>
                <a:cubicBezTo>
                  <a:pt x="12230" y="15563"/>
                  <a:pt x="13079" y="15208"/>
                  <a:pt x="13779" y="14668"/>
                </a:cubicBezTo>
                <a:lnTo>
                  <a:pt x="15562" y="16456"/>
                </a:lnTo>
                <a:cubicBezTo>
                  <a:pt x="14395" y="17441"/>
                  <a:pt x="12921" y="18071"/>
                  <a:pt x="11303" y="18180"/>
                </a:cubicBezTo>
                <a:close/>
                <a:moveTo>
                  <a:pt x="10800" y="12817"/>
                </a:moveTo>
                <a:cubicBezTo>
                  <a:pt x="9680" y="12817"/>
                  <a:pt x="8772" y="11906"/>
                  <a:pt x="8772" y="10783"/>
                </a:cubicBezTo>
                <a:cubicBezTo>
                  <a:pt x="8772" y="9660"/>
                  <a:pt x="9680" y="8750"/>
                  <a:pt x="10800" y="8750"/>
                </a:cubicBezTo>
                <a:cubicBezTo>
                  <a:pt x="11920" y="8750"/>
                  <a:pt x="12828" y="9660"/>
                  <a:pt x="12828" y="10783"/>
                </a:cubicBezTo>
                <a:cubicBezTo>
                  <a:pt x="12828" y="11906"/>
                  <a:pt x="11920" y="12817"/>
                  <a:pt x="10800" y="12817"/>
                </a:cubicBezTo>
                <a:close/>
                <a:moveTo>
                  <a:pt x="10297" y="18180"/>
                </a:moveTo>
                <a:cubicBezTo>
                  <a:pt x="8680" y="18071"/>
                  <a:pt x="7205" y="17441"/>
                  <a:pt x="6038" y="16456"/>
                </a:cubicBezTo>
                <a:lnTo>
                  <a:pt x="7821" y="14668"/>
                </a:lnTo>
                <a:cubicBezTo>
                  <a:pt x="8521" y="15208"/>
                  <a:pt x="9370" y="15563"/>
                  <a:pt x="10297" y="15658"/>
                </a:cubicBezTo>
                <a:cubicBezTo>
                  <a:pt x="10297" y="15658"/>
                  <a:pt x="10297" y="18180"/>
                  <a:pt x="10297" y="18180"/>
                </a:cubicBezTo>
                <a:close/>
                <a:moveTo>
                  <a:pt x="5314" y="15755"/>
                </a:moveTo>
                <a:cubicBezTo>
                  <a:pt x="4271" y="14600"/>
                  <a:pt x="3587" y="13114"/>
                  <a:pt x="3437" y="11473"/>
                </a:cubicBezTo>
                <a:lnTo>
                  <a:pt x="5961" y="11473"/>
                </a:lnTo>
                <a:cubicBezTo>
                  <a:pt x="6094" y="12421"/>
                  <a:pt x="6498" y="13281"/>
                  <a:pt x="7091" y="13973"/>
                </a:cubicBezTo>
                <a:cubicBezTo>
                  <a:pt x="7091" y="13973"/>
                  <a:pt x="5314" y="15755"/>
                  <a:pt x="5314" y="15755"/>
                </a:cubicBezTo>
                <a:close/>
                <a:moveTo>
                  <a:pt x="5142" y="6009"/>
                </a:moveTo>
                <a:lnTo>
                  <a:pt x="6925" y="7797"/>
                </a:lnTo>
                <a:cubicBezTo>
                  <a:pt x="6351" y="8545"/>
                  <a:pt x="5988" y="9463"/>
                  <a:pt x="5923" y="10464"/>
                </a:cubicBezTo>
                <a:lnTo>
                  <a:pt x="3412" y="10464"/>
                </a:lnTo>
                <a:cubicBezTo>
                  <a:pt x="3483" y="8770"/>
                  <a:pt x="4122" y="7223"/>
                  <a:pt x="5142" y="6009"/>
                </a:cubicBezTo>
                <a:close/>
                <a:moveTo>
                  <a:pt x="10297" y="3387"/>
                </a:moveTo>
                <a:lnTo>
                  <a:pt x="10297" y="5909"/>
                </a:lnTo>
                <a:cubicBezTo>
                  <a:pt x="9279" y="6013"/>
                  <a:pt x="8354" y="6432"/>
                  <a:pt x="7618" y="7065"/>
                </a:cubicBezTo>
                <a:lnTo>
                  <a:pt x="5841" y="5283"/>
                </a:lnTo>
                <a:cubicBezTo>
                  <a:pt x="7036" y="4199"/>
                  <a:pt x="8587" y="3502"/>
                  <a:pt x="10297" y="3387"/>
                </a:cubicBezTo>
                <a:close/>
                <a:moveTo>
                  <a:pt x="11303" y="3387"/>
                </a:moveTo>
                <a:cubicBezTo>
                  <a:pt x="13013" y="3502"/>
                  <a:pt x="14564" y="4199"/>
                  <a:pt x="15759" y="5283"/>
                </a:cubicBezTo>
                <a:lnTo>
                  <a:pt x="13982" y="7065"/>
                </a:lnTo>
                <a:cubicBezTo>
                  <a:pt x="13246" y="6432"/>
                  <a:pt x="12321" y="6013"/>
                  <a:pt x="11303" y="5909"/>
                </a:cubicBezTo>
                <a:cubicBezTo>
                  <a:pt x="11303" y="5909"/>
                  <a:pt x="11303" y="3387"/>
                  <a:pt x="11303" y="3387"/>
                </a:cubicBezTo>
                <a:close/>
                <a:moveTo>
                  <a:pt x="21036" y="9876"/>
                </a:moveTo>
                <a:lnTo>
                  <a:pt x="20798" y="9910"/>
                </a:lnTo>
                <a:cubicBezTo>
                  <a:pt x="20421" y="9965"/>
                  <a:pt x="20045" y="9749"/>
                  <a:pt x="19928" y="9386"/>
                </a:cubicBezTo>
                <a:cubicBezTo>
                  <a:pt x="19778" y="8916"/>
                  <a:pt x="20090" y="8441"/>
                  <a:pt x="20555" y="8374"/>
                </a:cubicBezTo>
                <a:lnTo>
                  <a:pt x="20768" y="8343"/>
                </a:lnTo>
                <a:cubicBezTo>
                  <a:pt x="21060" y="8301"/>
                  <a:pt x="21249" y="8009"/>
                  <a:pt x="21166" y="7724"/>
                </a:cubicBezTo>
                <a:cubicBezTo>
                  <a:pt x="21125" y="7584"/>
                  <a:pt x="21081" y="7445"/>
                  <a:pt x="21035" y="7308"/>
                </a:cubicBezTo>
                <a:cubicBezTo>
                  <a:pt x="20943" y="7034"/>
                  <a:pt x="20634" y="6900"/>
                  <a:pt x="20372" y="7020"/>
                </a:cubicBezTo>
                <a:lnTo>
                  <a:pt x="20151" y="7121"/>
                </a:lnTo>
                <a:cubicBezTo>
                  <a:pt x="19804" y="7280"/>
                  <a:pt x="19383" y="7180"/>
                  <a:pt x="19169" y="6864"/>
                </a:cubicBezTo>
                <a:cubicBezTo>
                  <a:pt x="18892" y="6456"/>
                  <a:pt x="19058" y="5912"/>
                  <a:pt x="19486" y="5716"/>
                </a:cubicBezTo>
                <a:lnTo>
                  <a:pt x="19680" y="5627"/>
                </a:lnTo>
                <a:cubicBezTo>
                  <a:pt x="19949" y="5504"/>
                  <a:pt x="20048" y="5170"/>
                  <a:pt x="19887" y="4920"/>
                </a:cubicBezTo>
                <a:cubicBezTo>
                  <a:pt x="19809" y="4798"/>
                  <a:pt x="19728" y="4677"/>
                  <a:pt x="19644" y="4558"/>
                </a:cubicBezTo>
                <a:cubicBezTo>
                  <a:pt x="19479" y="4322"/>
                  <a:pt x="19145" y="4281"/>
                  <a:pt x="18928" y="4470"/>
                </a:cubicBezTo>
                <a:lnTo>
                  <a:pt x="18729" y="4643"/>
                </a:lnTo>
                <a:cubicBezTo>
                  <a:pt x="18406" y="4923"/>
                  <a:pt x="17914" y="4888"/>
                  <a:pt x="17635" y="4564"/>
                </a:cubicBezTo>
                <a:cubicBezTo>
                  <a:pt x="17226" y="4564"/>
                  <a:pt x="17036" y="4055"/>
                  <a:pt x="17345" y="3787"/>
                </a:cubicBezTo>
                <a:lnTo>
                  <a:pt x="17873" y="3329"/>
                </a:lnTo>
                <a:cubicBezTo>
                  <a:pt x="18096" y="3134"/>
                  <a:pt x="18097" y="2786"/>
                  <a:pt x="17874" y="2592"/>
                </a:cubicBezTo>
                <a:cubicBezTo>
                  <a:pt x="17764" y="2497"/>
                  <a:pt x="17653" y="2404"/>
                  <a:pt x="17540" y="2313"/>
                </a:cubicBezTo>
                <a:cubicBezTo>
                  <a:pt x="17315" y="2133"/>
                  <a:pt x="16983" y="2187"/>
                  <a:pt x="16827" y="2430"/>
                </a:cubicBezTo>
                <a:lnTo>
                  <a:pt x="16685" y="2652"/>
                </a:lnTo>
                <a:cubicBezTo>
                  <a:pt x="16454" y="3011"/>
                  <a:pt x="15972" y="3117"/>
                  <a:pt x="15613" y="2886"/>
                </a:cubicBezTo>
                <a:cubicBezTo>
                  <a:pt x="15254" y="2654"/>
                  <a:pt x="15149" y="2171"/>
                  <a:pt x="15380" y="1811"/>
                </a:cubicBezTo>
                <a:lnTo>
                  <a:pt x="15496" y="1630"/>
                </a:lnTo>
                <a:cubicBezTo>
                  <a:pt x="15655" y="1381"/>
                  <a:pt x="15559" y="1047"/>
                  <a:pt x="15290" y="924"/>
                </a:cubicBezTo>
                <a:cubicBezTo>
                  <a:pt x="15158" y="863"/>
                  <a:pt x="15025" y="805"/>
                  <a:pt x="14890" y="750"/>
                </a:cubicBezTo>
                <a:cubicBezTo>
                  <a:pt x="14623" y="640"/>
                  <a:pt x="14320" y="787"/>
                  <a:pt x="14239" y="1064"/>
                </a:cubicBezTo>
                <a:lnTo>
                  <a:pt x="14164" y="1319"/>
                </a:lnTo>
                <a:cubicBezTo>
                  <a:pt x="14044" y="1729"/>
                  <a:pt x="13611" y="1966"/>
                  <a:pt x="13202" y="1846"/>
                </a:cubicBezTo>
                <a:lnTo>
                  <a:pt x="13202" y="1846"/>
                </a:lnTo>
                <a:cubicBezTo>
                  <a:pt x="12792" y="1725"/>
                  <a:pt x="12556" y="1291"/>
                  <a:pt x="12676" y="880"/>
                </a:cubicBezTo>
                <a:lnTo>
                  <a:pt x="12736" y="676"/>
                </a:lnTo>
                <a:cubicBezTo>
                  <a:pt x="12819" y="391"/>
                  <a:pt x="12632" y="98"/>
                  <a:pt x="12339" y="56"/>
                </a:cubicBezTo>
                <a:cubicBezTo>
                  <a:pt x="12196" y="35"/>
                  <a:pt x="12052" y="17"/>
                  <a:pt x="11907" y="2"/>
                </a:cubicBezTo>
                <a:cubicBezTo>
                  <a:pt x="11620" y="-27"/>
                  <a:pt x="11371" y="199"/>
                  <a:pt x="11371" y="488"/>
                </a:cubicBezTo>
                <a:lnTo>
                  <a:pt x="11371" y="751"/>
                </a:lnTo>
                <a:cubicBezTo>
                  <a:pt x="11371" y="1179"/>
                  <a:pt x="11022" y="1529"/>
                  <a:pt x="10595" y="1529"/>
                </a:cubicBezTo>
                <a:lnTo>
                  <a:pt x="10595" y="1529"/>
                </a:lnTo>
                <a:cubicBezTo>
                  <a:pt x="10169" y="1529"/>
                  <a:pt x="9820" y="1179"/>
                  <a:pt x="9820" y="751"/>
                </a:cubicBezTo>
                <a:lnTo>
                  <a:pt x="9820" y="538"/>
                </a:lnTo>
                <a:cubicBezTo>
                  <a:pt x="9820" y="242"/>
                  <a:pt x="9558" y="13"/>
                  <a:pt x="9266" y="55"/>
                </a:cubicBezTo>
                <a:cubicBezTo>
                  <a:pt x="9121" y="76"/>
                  <a:pt x="8978" y="99"/>
                  <a:pt x="8836" y="125"/>
                </a:cubicBezTo>
                <a:cubicBezTo>
                  <a:pt x="8552" y="177"/>
                  <a:pt x="8376" y="465"/>
                  <a:pt x="8457" y="742"/>
                </a:cubicBezTo>
                <a:lnTo>
                  <a:pt x="8525" y="975"/>
                </a:lnTo>
                <a:cubicBezTo>
                  <a:pt x="8633" y="1341"/>
                  <a:pt x="8474" y="1745"/>
                  <a:pt x="8131" y="1912"/>
                </a:cubicBezTo>
                <a:cubicBezTo>
                  <a:pt x="7689" y="2129"/>
                  <a:pt x="7176" y="1887"/>
                  <a:pt x="7043" y="1434"/>
                </a:cubicBezTo>
                <a:lnTo>
                  <a:pt x="6983" y="1228"/>
                </a:lnTo>
                <a:cubicBezTo>
                  <a:pt x="6899" y="943"/>
                  <a:pt x="6583" y="798"/>
                  <a:pt x="6314" y="921"/>
                </a:cubicBezTo>
                <a:cubicBezTo>
                  <a:pt x="6182" y="982"/>
                  <a:pt x="6051" y="1045"/>
                  <a:pt x="5922" y="1111"/>
                </a:cubicBezTo>
                <a:cubicBezTo>
                  <a:pt x="5665" y="1242"/>
                  <a:pt x="5577" y="1567"/>
                  <a:pt x="5733" y="1810"/>
                </a:cubicBezTo>
                <a:lnTo>
                  <a:pt x="5876" y="2033"/>
                </a:lnTo>
                <a:cubicBezTo>
                  <a:pt x="6107" y="2393"/>
                  <a:pt x="6001" y="2876"/>
                  <a:pt x="5643" y="3107"/>
                </a:cubicBezTo>
                <a:lnTo>
                  <a:pt x="5643" y="3107"/>
                </a:lnTo>
                <a:cubicBezTo>
                  <a:pt x="5284" y="3339"/>
                  <a:pt x="4802" y="3233"/>
                  <a:pt x="4571" y="2874"/>
                </a:cubicBezTo>
                <a:lnTo>
                  <a:pt x="4456" y="2695"/>
                </a:lnTo>
                <a:cubicBezTo>
                  <a:pt x="4296" y="2445"/>
                  <a:pt x="3952" y="2395"/>
                  <a:pt x="3729" y="2590"/>
                </a:cubicBezTo>
                <a:cubicBezTo>
                  <a:pt x="3619" y="2685"/>
                  <a:pt x="3512" y="2782"/>
                  <a:pt x="3406" y="2882"/>
                </a:cubicBezTo>
                <a:cubicBezTo>
                  <a:pt x="3196" y="3079"/>
                  <a:pt x="3203" y="3417"/>
                  <a:pt x="3421" y="3606"/>
                </a:cubicBezTo>
                <a:lnTo>
                  <a:pt x="3619" y="3778"/>
                </a:lnTo>
                <a:cubicBezTo>
                  <a:pt x="3941" y="4058"/>
                  <a:pt x="3977" y="4551"/>
                  <a:pt x="3697" y="4875"/>
                </a:cubicBezTo>
                <a:cubicBezTo>
                  <a:pt x="3418" y="5198"/>
                  <a:pt x="2926" y="5233"/>
                  <a:pt x="2603" y="4953"/>
                </a:cubicBezTo>
                <a:lnTo>
                  <a:pt x="2442" y="4813"/>
                </a:lnTo>
                <a:cubicBezTo>
                  <a:pt x="2219" y="4619"/>
                  <a:pt x="1875" y="4668"/>
                  <a:pt x="1715" y="4917"/>
                </a:cubicBezTo>
                <a:cubicBezTo>
                  <a:pt x="1637" y="5039"/>
                  <a:pt x="1561" y="5163"/>
                  <a:pt x="1487" y="5288"/>
                </a:cubicBezTo>
                <a:cubicBezTo>
                  <a:pt x="1341" y="5538"/>
                  <a:pt x="1442" y="5859"/>
                  <a:pt x="1704" y="5979"/>
                </a:cubicBezTo>
                <a:lnTo>
                  <a:pt x="1944" y="6089"/>
                </a:lnTo>
                <a:cubicBezTo>
                  <a:pt x="2332" y="6267"/>
                  <a:pt x="2505" y="6731"/>
                  <a:pt x="2328" y="7120"/>
                </a:cubicBezTo>
                <a:lnTo>
                  <a:pt x="2327" y="7120"/>
                </a:lnTo>
                <a:cubicBezTo>
                  <a:pt x="2150" y="7509"/>
                  <a:pt x="1688" y="7681"/>
                  <a:pt x="1300" y="7504"/>
                </a:cubicBezTo>
                <a:lnTo>
                  <a:pt x="1105" y="7415"/>
                </a:lnTo>
                <a:cubicBezTo>
                  <a:pt x="836" y="7291"/>
                  <a:pt x="519" y="7435"/>
                  <a:pt x="436" y="7720"/>
                </a:cubicBezTo>
                <a:cubicBezTo>
                  <a:pt x="395" y="7859"/>
                  <a:pt x="357" y="8000"/>
                  <a:pt x="322" y="8141"/>
                </a:cubicBezTo>
                <a:cubicBezTo>
                  <a:pt x="252" y="8422"/>
                  <a:pt x="439" y="8701"/>
                  <a:pt x="725" y="8743"/>
                </a:cubicBezTo>
                <a:lnTo>
                  <a:pt x="986" y="8780"/>
                </a:lnTo>
                <a:cubicBezTo>
                  <a:pt x="1409" y="8841"/>
                  <a:pt x="1705" y="9237"/>
                  <a:pt x="1644" y="9660"/>
                </a:cubicBezTo>
                <a:cubicBezTo>
                  <a:pt x="1583" y="10084"/>
                  <a:pt x="1188" y="10380"/>
                  <a:pt x="766" y="10320"/>
                </a:cubicBezTo>
                <a:lnTo>
                  <a:pt x="555" y="10289"/>
                </a:lnTo>
                <a:cubicBezTo>
                  <a:pt x="264" y="10247"/>
                  <a:pt x="0" y="10472"/>
                  <a:pt x="0" y="10767"/>
                </a:cubicBezTo>
                <a:cubicBezTo>
                  <a:pt x="0" y="10769"/>
                  <a:pt x="0" y="10771"/>
                  <a:pt x="0" y="10773"/>
                </a:cubicBezTo>
                <a:cubicBezTo>
                  <a:pt x="0" y="10919"/>
                  <a:pt x="3" y="11065"/>
                  <a:pt x="9" y="11210"/>
                </a:cubicBezTo>
                <a:cubicBezTo>
                  <a:pt x="21" y="11498"/>
                  <a:pt x="280" y="11711"/>
                  <a:pt x="564" y="11670"/>
                </a:cubicBezTo>
                <a:lnTo>
                  <a:pt x="824" y="11633"/>
                </a:lnTo>
                <a:cubicBezTo>
                  <a:pt x="1246" y="11572"/>
                  <a:pt x="1641" y="11868"/>
                  <a:pt x="1702" y="12292"/>
                </a:cubicBezTo>
                <a:cubicBezTo>
                  <a:pt x="1763" y="12715"/>
                  <a:pt x="1467" y="13111"/>
                  <a:pt x="1045" y="13172"/>
                </a:cubicBezTo>
                <a:lnTo>
                  <a:pt x="832" y="13202"/>
                </a:lnTo>
                <a:cubicBezTo>
                  <a:pt x="540" y="13245"/>
                  <a:pt x="352" y="13537"/>
                  <a:pt x="434" y="13822"/>
                </a:cubicBezTo>
                <a:cubicBezTo>
                  <a:pt x="475" y="13962"/>
                  <a:pt x="519" y="14100"/>
                  <a:pt x="565" y="14238"/>
                </a:cubicBezTo>
                <a:cubicBezTo>
                  <a:pt x="657" y="14512"/>
                  <a:pt x="966" y="14646"/>
                  <a:pt x="1228" y="14526"/>
                </a:cubicBezTo>
                <a:lnTo>
                  <a:pt x="1470" y="14415"/>
                </a:lnTo>
                <a:cubicBezTo>
                  <a:pt x="1858" y="14238"/>
                  <a:pt x="2320" y="14411"/>
                  <a:pt x="2497" y="14800"/>
                </a:cubicBezTo>
                <a:cubicBezTo>
                  <a:pt x="2675" y="15189"/>
                  <a:pt x="2502" y="15652"/>
                  <a:pt x="2114" y="15830"/>
                </a:cubicBezTo>
                <a:lnTo>
                  <a:pt x="1920" y="15919"/>
                </a:lnTo>
                <a:cubicBezTo>
                  <a:pt x="1651" y="16042"/>
                  <a:pt x="1553" y="16376"/>
                  <a:pt x="1713" y="16626"/>
                </a:cubicBezTo>
                <a:cubicBezTo>
                  <a:pt x="1792" y="16748"/>
                  <a:pt x="1872" y="16869"/>
                  <a:pt x="1956" y="16988"/>
                </a:cubicBezTo>
                <a:cubicBezTo>
                  <a:pt x="2121" y="17224"/>
                  <a:pt x="2455" y="17265"/>
                  <a:pt x="2673" y="17076"/>
                </a:cubicBezTo>
                <a:lnTo>
                  <a:pt x="2871" y="16903"/>
                </a:lnTo>
                <a:cubicBezTo>
                  <a:pt x="3194" y="16623"/>
                  <a:pt x="3686" y="16658"/>
                  <a:pt x="3965" y="16981"/>
                </a:cubicBezTo>
                <a:cubicBezTo>
                  <a:pt x="4374" y="16981"/>
                  <a:pt x="4564" y="17491"/>
                  <a:pt x="4255" y="17759"/>
                </a:cubicBezTo>
                <a:lnTo>
                  <a:pt x="3727" y="18217"/>
                </a:lnTo>
                <a:cubicBezTo>
                  <a:pt x="3504" y="18412"/>
                  <a:pt x="3503" y="18760"/>
                  <a:pt x="3726" y="18954"/>
                </a:cubicBezTo>
                <a:cubicBezTo>
                  <a:pt x="3836" y="19049"/>
                  <a:pt x="3947" y="19142"/>
                  <a:pt x="4060" y="19233"/>
                </a:cubicBezTo>
                <a:cubicBezTo>
                  <a:pt x="4285" y="19413"/>
                  <a:pt x="4617" y="19359"/>
                  <a:pt x="4774" y="19115"/>
                </a:cubicBezTo>
                <a:lnTo>
                  <a:pt x="4903" y="18913"/>
                </a:lnTo>
                <a:cubicBezTo>
                  <a:pt x="5109" y="18591"/>
                  <a:pt x="5517" y="18448"/>
                  <a:pt x="5868" y="18597"/>
                </a:cubicBezTo>
                <a:cubicBezTo>
                  <a:pt x="6321" y="18791"/>
                  <a:pt x="6475" y="19338"/>
                  <a:pt x="6220" y="19735"/>
                </a:cubicBezTo>
                <a:lnTo>
                  <a:pt x="6104" y="19915"/>
                </a:lnTo>
                <a:cubicBezTo>
                  <a:pt x="5945" y="20165"/>
                  <a:pt x="6042" y="20499"/>
                  <a:pt x="6310" y="20622"/>
                </a:cubicBezTo>
                <a:cubicBezTo>
                  <a:pt x="6442" y="20683"/>
                  <a:pt x="6576" y="20741"/>
                  <a:pt x="6710" y="20796"/>
                </a:cubicBezTo>
                <a:cubicBezTo>
                  <a:pt x="6977" y="20905"/>
                  <a:pt x="7280" y="20759"/>
                  <a:pt x="7361" y="20482"/>
                </a:cubicBezTo>
                <a:lnTo>
                  <a:pt x="7431" y="20245"/>
                </a:lnTo>
                <a:cubicBezTo>
                  <a:pt x="7537" y="19884"/>
                  <a:pt x="7881" y="19633"/>
                  <a:pt x="8255" y="19672"/>
                </a:cubicBezTo>
                <a:cubicBezTo>
                  <a:pt x="8751" y="19723"/>
                  <a:pt x="9058" y="20209"/>
                  <a:pt x="8924" y="20665"/>
                </a:cubicBezTo>
                <a:lnTo>
                  <a:pt x="8864" y="20870"/>
                </a:lnTo>
                <a:cubicBezTo>
                  <a:pt x="8781" y="21155"/>
                  <a:pt x="8968" y="21448"/>
                  <a:pt x="9261" y="21490"/>
                </a:cubicBezTo>
                <a:cubicBezTo>
                  <a:pt x="9404" y="21511"/>
                  <a:pt x="9548" y="21529"/>
                  <a:pt x="9693" y="21544"/>
                </a:cubicBezTo>
                <a:cubicBezTo>
                  <a:pt x="9980" y="21573"/>
                  <a:pt x="10229" y="21347"/>
                  <a:pt x="10229" y="21058"/>
                </a:cubicBezTo>
                <a:lnTo>
                  <a:pt x="10229" y="20795"/>
                </a:lnTo>
                <a:cubicBezTo>
                  <a:pt x="10229" y="20367"/>
                  <a:pt x="10578" y="20017"/>
                  <a:pt x="11005" y="20017"/>
                </a:cubicBezTo>
                <a:cubicBezTo>
                  <a:pt x="11431" y="20017"/>
                  <a:pt x="11780" y="20367"/>
                  <a:pt x="11780" y="20795"/>
                </a:cubicBezTo>
                <a:lnTo>
                  <a:pt x="11780" y="21008"/>
                </a:lnTo>
                <a:cubicBezTo>
                  <a:pt x="11780" y="21304"/>
                  <a:pt x="12042" y="21532"/>
                  <a:pt x="12335" y="21491"/>
                </a:cubicBezTo>
                <a:cubicBezTo>
                  <a:pt x="12479" y="21470"/>
                  <a:pt x="12622" y="21447"/>
                  <a:pt x="12764" y="21421"/>
                </a:cubicBezTo>
                <a:cubicBezTo>
                  <a:pt x="13048" y="21369"/>
                  <a:pt x="13224" y="21081"/>
                  <a:pt x="13143" y="20803"/>
                </a:cubicBezTo>
                <a:lnTo>
                  <a:pt x="13075" y="20571"/>
                </a:lnTo>
                <a:cubicBezTo>
                  <a:pt x="12968" y="20204"/>
                  <a:pt x="13126" y="19801"/>
                  <a:pt x="13469" y="19633"/>
                </a:cubicBezTo>
                <a:cubicBezTo>
                  <a:pt x="13911" y="19417"/>
                  <a:pt x="14425" y="19659"/>
                  <a:pt x="14557" y="20112"/>
                </a:cubicBezTo>
                <a:lnTo>
                  <a:pt x="14618" y="20318"/>
                </a:lnTo>
                <a:cubicBezTo>
                  <a:pt x="14701" y="20603"/>
                  <a:pt x="15017" y="20748"/>
                  <a:pt x="15286" y="20625"/>
                </a:cubicBezTo>
                <a:cubicBezTo>
                  <a:pt x="15418" y="20564"/>
                  <a:pt x="15549" y="20501"/>
                  <a:pt x="15678" y="20435"/>
                </a:cubicBezTo>
                <a:cubicBezTo>
                  <a:pt x="15935" y="20304"/>
                  <a:pt x="16023" y="19979"/>
                  <a:pt x="15867" y="19736"/>
                </a:cubicBezTo>
                <a:lnTo>
                  <a:pt x="15736" y="19532"/>
                </a:lnTo>
                <a:cubicBezTo>
                  <a:pt x="15530" y="19210"/>
                  <a:pt x="15569" y="18778"/>
                  <a:pt x="15851" y="18521"/>
                </a:cubicBezTo>
                <a:cubicBezTo>
                  <a:pt x="16214" y="18188"/>
                  <a:pt x="16775" y="18276"/>
                  <a:pt x="17029" y="18672"/>
                </a:cubicBezTo>
                <a:lnTo>
                  <a:pt x="17144" y="18851"/>
                </a:lnTo>
                <a:cubicBezTo>
                  <a:pt x="17304" y="19100"/>
                  <a:pt x="17648" y="19151"/>
                  <a:pt x="17871" y="18956"/>
                </a:cubicBezTo>
                <a:cubicBezTo>
                  <a:pt x="17981" y="18861"/>
                  <a:pt x="18088" y="18764"/>
                  <a:pt x="18194" y="18664"/>
                </a:cubicBezTo>
                <a:cubicBezTo>
                  <a:pt x="18404" y="18466"/>
                  <a:pt x="18397" y="18130"/>
                  <a:pt x="18179" y="17940"/>
                </a:cubicBezTo>
                <a:lnTo>
                  <a:pt x="17998" y="17783"/>
                </a:lnTo>
                <a:cubicBezTo>
                  <a:pt x="17710" y="17533"/>
                  <a:pt x="17626" y="17107"/>
                  <a:pt x="17824" y="16780"/>
                </a:cubicBezTo>
                <a:cubicBezTo>
                  <a:pt x="18079" y="16359"/>
                  <a:pt x="18641" y="16284"/>
                  <a:pt x="18997" y="16593"/>
                </a:cubicBezTo>
                <a:lnTo>
                  <a:pt x="19158" y="16733"/>
                </a:lnTo>
                <a:cubicBezTo>
                  <a:pt x="19381" y="16927"/>
                  <a:pt x="19725" y="16878"/>
                  <a:pt x="19885" y="16629"/>
                </a:cubicBezTo>
                <a:cubicBezTo>
                  <a:pt x="19963" y="16507"/>
                  <a:pt x="20039" y="16383"/>
                  <a:pt x="20113" y="16258"/>
                </a:cubicBezTo>
                <a:cubicBezTo>
                  <a:pt x="20259" y="16008"/>
                  <a:pt x="20158" y="15687"/>
                  <a:pt x="19896" y="15566"/>
                </a:cubicBezTo>
                <a:lnTo>
                  <a:pt x="19656" y="15457"/>
                </a:lnTo>
                <a:cubicBezTo>
                  <a:pt x="19268" y="15279"/>
                  <a:pt x="19096" y="14815"/>
                  <a:pt x="19273" y="14426"/>
                </a:cubicBezTo>
                <a:cubicBezTo>
                  <a:pt x="19273" y="14026"/>
                  <a:pt x="19686" y="13761"/>
                  <a:pt x="20048" y="13927"/>
                </a:cubicBezTo>
                <a:lnTo>
                  <a:pt x="20495" y="14131"/>
                </a:lnTo>
                <a:cubicBezTo>
                  <a:pt x="20764" y="14254"/>
                  <a:pt x="21081" y="14111"/>
                  <a:pt x="21164" y="13826"/>
                </a:cubicBezTo>
                <a:cubicBezTo>
                  <a:pt x="21205" y="13687"/>
                  <a:pt x="21243" y="13546"/>
                  <a:pt x="21278" y="13404"/>
                </a:cubicBezTo>
                <a:cubicBezTo>
                  <a:pt x="21348" y="13124"/>
                  <a:pt x="21161" y="12845"/>
                  <a:pt x="20875" y="12803"/>
                </a:cubicBezTo>
                <a:lnTo>
                  <a:pt x="20614" y="12766"/>
                </a:lnTo>
                <a:cubicBezTo>
                  <a:pt x="20148" y="12699"/>
                  <a:pt x="19836" y="12224"/>
                  <a:pt x="19987" y="11754"/>
                </a:cubicBezTo>
                <a:cubicBezTo>
                  <a:pt x="20103" y="11390"/>
                  <a:pt x="20479" y="11175"/>
                  <a:pt x="20856" y="11230"/>
                </a:cubicBezTo>
                <a:lnTo>
                  <a:pt x="21045" y="11257"/>
                </a:lnTo>
                <a:cubicBezTo>
                  <a:pt x="21336" y="11299"/>
                  <a:pt x="21600" y="11074"/>
                  <a:pt x="21600" y="10779"/>
                </a:cubicBezTo>
                <a:cubicBezTo>
                  <a:pt x="21600" y="10777"/>
                  <a:pt x="21600" y="10775"/>
                  <a:pt x="21600" y="10773"/>
                </a:cubicBezTo>
                <a:cubicBezTo>
                  <a:pt x="21600" y="10626"/>
                  <a:pt x="21597" y="10481"/>
                  <a:pt x="21591" y="10336"/>
                </a:cubicBezTo>
                <a:cubicBezTo>
                  <a:pt x="21579" y="10048"/>
                  <a:pt x="21320" y="9835"/>
                  <a:pt x="21036" y="9876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6270">
            <a:noFill/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21D747A0-C473-427A-BCC5-271275942AEB}"/>
              </a:ext>
            </a:extLst>
          </p:cNvPr>
          <p:cNvSpPr/>
          <p:nvPr/>
        </p:nvSpPr>
        <p:spPr>
          <a:xfrm rot="10800000" flipV="1">
            <a:off x="3079869" y="1719327"/>
            <a:ext cx="434243" cy="399972"/>
          </a:xfrm>
          <a:prstGeom prst="upArrow">
            <a:avLst/>
          </a:prstGeom>
          <a:solidFill>
            <a:srgbClr val="FF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7A746939-8953-48F3-B357-6089740C45FA}"/>
              </a:ext>
            </a:extLst>
          </p:cNvPr>
          <p:cNvSpPr/>
          <p:nvPr/>
        </p:nvSpPr>
        <p:spPr>
          <a:xfrm rot="16200000" flipV="1">
            <a:off x="4013208" y="2674822"/>
            <a:ext cx="434243" cy="399972"/>
          </a:xfrm>
          <a:prstGeom prst="upArrow">
            <a:avLst/>
          </a:prstGeom>
          <a:solidFill>
            <a:srgbClr val="FF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350C403B-F413-4487-83F3-0EDDDCF9EAE3}"/>
              </a:ext>
            </a:extLst>
          </p:cNvPr>
          <p:cNvSpPr/>
          <p:nvPr/>
        </p:nvSpPr>
        <p:spPr>
          <a:xfrm flipV="1">
            <a:off x="3079869" y="3567177"/>
            <a:ext cx="434243" cy="399972"/>
          </a:xfrm>
          <a:prstGeom prst="upArrow">
            <a:avLst/>
          </a:prstGeom>
          <a:solidFill>
            <a:srgbClr val="FF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40E01891-C9AF-4672-BE52-B80575DE4281}"/>
              </a:ext>
            </a:extLst>
          </p:cNvPr>
          <p:cNvSpPr/>
          <p:nvPr/>
        </p:nvSpPr>
        <p:spPr>
          <a:xfrm rot="5400000" flipV="1">
            <a:off x="2165435" y="2674823"/>
            <a:ext cx="434243" cy="399972"/>
          </a:xfrm>
          <a:prstGeom prst="upArrow">
            <a:avLst/>
          </a:prstGeom>
          <a:solidFill>
            <a:srgbClr val="FF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5734BB29-D703-42FA-8D90-B9C46E42A192}"/>
              </a:ext>
            </a:extLst>
          </p:cNvPr>
          <p:cNvSpPr/>
          <p:nvPr/>
        </p:nvSpPr>
        <p:spPr>
          <a:xfrm>
            <a:off x="7717570" y="5003711"/>
            <a:ext cx="3770815" cy="9422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Pembangunan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berawal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dari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data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menghasilkan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data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3EFD08DB-B0EB-4C66-94DC-FC4557F6972B}"/>
              </a:ext>
            </a:extLst>
          </p:cNvPr>
          <p:cNvSpPr/>
          <p:nvPr/>
        </p:nvSpPr>
        <p:spPr>
          <a:xfrm rot="10800000" flipV="1">
            <a:off x="9079451" y="4253851"/>
            <a:ext cx="1018460" cy="646035"/>
          </a:xfrm>
          <a:prstGeom prst="downArrow">
            <a:avLst>
              <a:gd name="adj1" fmla="val 50000"/>
              <a:gd name="adj2" fmla="val 59260"/>
            </a:avLst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F0CADB-786C-45E3-B81C-54DE2CFEB31D}"/>
              </a:ext>
            </a:extLst>
          </p:cNvPr>
          <p:cNvSpPr/>
          <p:nvPr/>
        </p:nvSpPr>
        <p:spPr>
          <a:xfrm>
            <a:off x="0" y="8"/>
            <a:ext cx="12192000" cy="4571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BB891170-1C5B-4ADA-A103-1807F1B74C94}"/>
              </a:ext>
            </a:extLst>
          </p:cNvPr>
          <p:cNvSpPr/>
          <p:nvPr/>
        </p:nvSpPr>
        <p:spPr>
          <a:xfrm>
            <a:off x="777669" y="5450373"/>
            <a:ext cx="6178611" cy="1253758"/>
          </a:xfrm>
          <a:prstGeom prst="roundRect">
            <a:avLst>
              <a:gd name="adj" fmla="val 10532"/>
            </a:avLst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solidFill>
                  <a:schemeClr val="tx1"/>
                </a:solidFill>
              </a:rPr>
              <a:t>Siklus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penyusunan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perencanaan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pembangunan</a:t>
            </a:r>
            <a:r>
              <a:rPr lang="en-ID" sz="1400" dirty="0">
                <a:solidFill>
                  <a:schemeClr val="tx1"/>
                </a:solidFill>
              </a:rPr>
              <a:t> (</a:t>
            </a:r>
            <a:r>
              <a:rPr lang="id-ID" sz="1400" dirty="0">
                <a:solidFill>
                  <a:schemeClr val="tx1"/>
                </a:solidFill>
              </a:rPr>
              <a:t>T</a:t>
            </a:r>
            <a:r>
              <a:rPr lang="id-ID" sz="1400" baseline="30000" dirty="0">
                <a:solidFill>
                  <a:schemeClr val="tx1"/>
                </a:solidFill>
              </a:rPr>
              <a:t>-2</a:t>
            </a:r>
            <a:r>
              <a:rPr lang="id-ID" sz="1400" dirty="0">
                <a:solidFill>
                  <a:schemeClr val="tx1"/>
                </a:solidFill>
              </a:rPr>
              <a:t> hingga T</a:t>
            </a:r>
            <a:r>
              <a:rPr lang="id-ID" sz="1400" baseline="30000" dirty="0">
                <a:solidFill>
                  <a:schemeClr val="tx1"/>
                </a:solidFill>
              </a:rPr>
              <a:t>+1</a:t>
            </a:r>
            <a:r>
              <a:rPr lang="en-ID" sz="1400" dirty="0">
                <a:solidFill>
                  <a:schemeClr val="tx1"/>
                </a:solidFill>
              </a:rPr>
              <a:t>), </a:t>
            </a:r>
            <a:r>
              <a:rPr lang="en-ID" sz="1400" dirty="0" err="1">
                <a:solidFill>
                  <a:schemeClr val="tx1"/>
                </a:solidFill>
              </a:rPr>
              <a:t>artinya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dimulai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dari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menyusun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kajian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kebijakan</a:t>
            </a:r>
            <a:r>
              <a:rPr lang="en-ID" sz="1400" dirty="0">
                <a:solidFill>
                  <a:schemeClr val="tx1"/>
                </a:solidFill>
              </a:rPr>
              <a:t>, </a:t>
            </a:r>
            <a:r>
              <a:rPr lang="en-ID" sz="1400" b="1" dirty="0" err="1">
                <a:solidFill>
                  <a:schemeClr val="tx1"/>
                </a:solidFill>
              </a:rPr>
              <a:t>penulisan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dokumen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perencanaan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sampai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dengan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pengendalian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atas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pelaksanaan</a:t>
            </a:r>
            <a:r>
              <a:rPr lang="en-ID" sz="1400" dirty="0">
                <a:solidFill>
                  <a:schemeClr val="tx1"/>
                </a:solidFill>
              </a:rPr>
              <a:t>, yang </a:t>
            </a:r>
            <a:r>
              <a:rPr lang="en-ID" sz="1400" dirty="0" err="1">
                <a:solidFill>
                  <a:schemeClr val="tx1"/>
                </a:solidFill>
              </a:rPr>
              <a:t>menjadi</a:t>
            </a:r>
            <a:r>
              <a:rPr lang="en-ID" sz="1400" dirty="0">
                <a:solidFill>
                  <a:schemeClr val="tx1"/>
                </a:solidFill>
              </a:rPr>
              <a:t> input </a:t>
            </a:r>
            <a:r>
              <a:rPr lang="en-ID" sz="1400" dirty="0" err="1">
                <a:solidFill>
                  <a:schemeClr val="tx1"/>
                </a:solidFill>
              </a:rPr>
              <a:t>penyusun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rencana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tahun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berikutnya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1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butuh</a:t>
            </a:r>
            <a:r>
              <a:rPr lang="en-ID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 data </a:t>
            </a:r>
            <a:r>
              <a:rPr lang="en-ID" sz="1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berkualitas</a:t>
            </a:r>
            <a:endParaRPr lang="en-ID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6C4EC7-81FC-494F-8450-50C7A9B93650}"/>
              </a:ext>
            </a:extLst>
          </p:cNvPr>
          <p:cNvGraphicFramePr/>
          <p:nvPr>
            <p:extLst/>
          </p:nvPr>
        </p:nvGraphicFramePr>
        <p:xfrm>
          <a:off x="-302857" y="443380"/>
          <a:ext cx="7215592" cy="481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5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51">
            <a:extLst>
              <a:ext uri="{FF2B5EF4-FFF2-40B4-BE49-F238E27FC236}">
                <a16:creationId xmlns:a16="http://schemas.microsoft.com/office/drawing/2014/main" id="{175B2B3D-CD0D-42A3-81FA-B19FD8B952E3}"/>
              </a:ext>
            </a:extLst>
          </p:cNvPr>
          <p:cNvSpPr/>
          <p:nvPr/>
        </p:nvSpPr>
        <p:spPr>
          <a:xfrm>
            <a:off x="1" y="2428875"/>
            <a:ext cx="12192000" cy="1962150"/>
          </a:xfrm>
          <a:prstGeom prst="rect">
            <a:avLst/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E212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AE450-9030-4BB6-8031-96EC543A20CD}"/>
              </a:ext>
            </a:extLst>
          </p:cNvPr>
          <p:cNvSpPr txBox="1"/>
          <p:nvPr/>
        </p:nvSpPr>
        <p:spPr>
          <a:xfrm>
            <a:off x="1514475" y="3044754"/>
            <a:ext cx="60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</a:rPr>
              <a:t>2.  </a:t>
            </a:r>
            <a:r>
              <a:rPr lang="en-US" sz="4000" dirty="0" err="1">
                <a:solidFill>
                  <a:schemeClr val="bg1"/>
                </a:solidFill>
              </a:rPr>
              <a:t>Dasar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Hukum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8F34D3C-C12F-4DEC-94FC-B9418C3A5BF5}"/>
              </a:ext>
            </a:extLst>
          </p:cNvPr>
          <p:cNvSpPr/>
          <p:nvPr/>
        </p:nvSpPr>
        <p:spPr>
          <a:xfrm>
            <a:off x="409437" y="1191535"/>
            <a:ext cx="4698245" cy="660401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UU 25 TAHUN 2004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21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E70E4-7C9E-466D-8ED0-E3FCD8031EDA}"/>
              </a:ext>
            </a:extLst>
          </p:cNvPr>
          <p:cNvSpPr txBox="1"/>
          <p:nvPr/>
        </p:nvSpPr>
        <p:spPr>
          <a:xfrm>
            <a:off x="4580245" y="130612"/>
            <a:ext cx="2472267" cy="51552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400" b="1" dirty="0" err="1">
                <a:ea typeface="Montserrat" charset="0"/>
                <a:cs typeface="Montserrat" charset="0"/>
              </a:rPr>
              <a:t>Dasar</a:t>
            </a:r>
            <a:r>
              <a:rPr lang="en-US" sz="2400" b="1" dirty="0">
                <a:ea typeface="Montserrat" charset="0"/>
                <a:cs typeface="Montserrat" charset="0"/>
              </a:rPr>
              <a:t> </a:t>
            </a:r>
            <a:r>
              <a:rPr lang="en-US" sz="2400" b="1" dirty="0" err="1">
                <a:ea typeface="Montserrat" charset="0"/>
                <a:cs typeface="Montserrat" charset="0"/>
              </a:rPr>
              <a:t>Hukum</a:t>
            </a:r>
            <a:endParaRPr lang="en-US" sz="2400" b="1" dirty="0">
              <a:ea typeface="Montserrat" charset="0"/>
              <a:cs typeface="Montserrat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7B86C9-BC57-4602-BD19-63B35E2A5193}"/>
              </a:ext>
            </a:extLst>
          </p:cNvPr>
          <p:cNvSpPr/>
          <p:nvPr/>
        </p:nvSpPr>
        <p:spPr>
          <a:xfrm>
            <a:off x="735803" y="2053419"/>
            <a:ext cx="44845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err="1"/>
              <a:t>Pasal</a:t>
            </a:r>
            <a:r>
              <a:rPr lang="en-US" sz="1600" b="1" dirty="0"/>
              <a:t> 31,</a:t>
            </a:r>
          </a:p>
          <a:p>
            <a:pPr>
              <a:spcAft>
                <a:spcPts val="1200"/>
              </a:spcAft>
            </a:pPr>
            <a:r>
              <a:rPr lang="en-US" sz="1600" dirty="0" err="1"/>
              <a:t>Perencanaan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didasarkan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data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akurat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dipertanggungjawabkan</a:t>
            </a:r>
            <a:endParaRPr lang="en-US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5403C7-1E4E-432C-BC4F-9D3140D29539}"/>
              </a:ext>
            </a:extLst>
          </p:cNvPr>
          <p:cNvSpPr/>
          <p:nvPr/>
        </p:nvSpPr>
        <p:spPr>
          <a:xfrm>
            <a:off x="6613567" y="2114033"/>
            <a:ext cx="51703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err="1"/>
              <a:t>Pasal</a:t>
            </a:r>
            <a:r>
              <a:rPr lang="en-US" sz="1600" b="1" dirty="0"/>
              <a:t> 262</a:t>
            </a:r>
            <a:r>
              <a:rPr lang="en-US" sz="1600" dirty="0"/>
              <a:t>,</a:t>
            </a:r>
          </a:p>
          <a:p>
            <a:pPr>
              <a:spcAft>
                <a:spcPts val="1200"/>
              </a:spcAft>
            </a:pP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dirumuskan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transparan</a:t>
            </a:r>
            <a:r>
              <a:rPr lang="en-US" sz="1600" dirty="0"/>
              <a:t>, </a:t>
            </a:r>
            <a:r>
              <a:rPr lang="en-US" sz="1600" dirty="0" err="1"/>
              <a:t>responsif</a:t>
            </a:r>
            <a:r>
              <a:rPr lang="en-US" sz="1600" dirty="0"/>
              <a:t>, </a:t>
            </a:r>
            <a:r>
              <a:rPr lang="en-US" sz="1600" dirty="0" err="1"/>
              <a:t>efisien</a:t>
            </a:r>
            <a:r>
              <a:rPr lang="en-US" sz="1600" dirty="0"/>
              <a:t>, </a:t>
            </a:r>
            <a:r>
              <a:rPr lang="en-US" sz="1600" dirty="0" err="1"/>
              <a:t>efektif</a:t>
            </a:r>
            <a:r>
              <a:rPr lang="en-US" sz="1600" dirty="0"/>
              <a:t>, </a:t>
            </a:r>
            <a:r>
              <a:rPr lang="en-US" sz="1600" dirty="0" err="1"/>
              <a:t>akuntabel</a:t>
            </a:r>
            <a:r>
              <a:rPr lang="en-US" sz="1600" dirty="0"/>
              <a:t>, </a:t>
            </a:r>
            <a:r>
              <a:rPr lang="en-US" sz="1600" dirty="0" err="1"/>
              <a:t>partisipatif</a:t>
            </a:r>
            <a:r>
              <a:rPr lang="en-US" sz="1600" dirty="0"/>
              <a:t>, </a:t>
            </a:r>
            <a:r>
              <a:rPr lang="en-US" sz="1600" dirty="0" err="1"/>
              <a:t>terukur</a:t>
            </a:r>
            <a:r>
              <a:rPr lang="en-US" sz="1600" dirty="0"/>
              <a:t>, </a:t>
            </a:r>
            <a:r>
              <a:rPr lang="en-US" sz="1600" dirty="0" err="1"/>
              <a:t>berkeadilan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berwawasan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2BFCFC-239C-405D-A68E-BA5CE539E62A}"/>
              </a:ext>
            </a:extLst>
          </p:cNvPr>
          <p:cNvSpPr/>
          <p:nvPr/>
        </p:nvSpPr>
        <p:spPr>
          <a:xfrm>
            <a:off x="6613567" y="3563266"/>
            <a:ext cx="51703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err="1"/>
              <a:t>Pasal</a:t>
            </a:r>
            <a:r>
              <a:rPr lang="en-US" sz="1600" b="1" dirty="0"/>
              <a:t> 274</a:t>
            </a:r>
            <a:r>
              <a:rPr lang="en-US" sz="1600" dirty="0"/>
              <a:t>,</a:t>
            </a:r>
          </a:p>
          <a:p>
            <a:pPr>
              <a:spcAft>
                <a:spcPts val="1200"/>
              </a:spcAft>
            </a:pPr>
            <a:r>
              <a:rPr lang="en-US" sz="1600" dirty="0" err="1"/>
              <a:t>Perencanaan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Daerah </a:t>
            </a:r>
            <a:r>
              <a:rPr lang="en-US" sz="1600" dirty="0" err="1"/>
              <a:t>didasarkan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data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Pembangunan Daerah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03FDBC-ED7A-4615-9889-7F4CC962AB01}"/>
              </a:ext>
            </a:extLst>
          </p:cNvPr>
          <p:cNvSpPr/>
          <p:nvPr/>
        </p:nvSpPr>
        <p:spPr>
          <a:xfrm>
            <a:off x="6613567" y="5012499"/>
            <a:ext cx="517039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/>
              <a:t>Pasal</a:t>
            </a:r>
            <a:r>
              <a:rPr lang="en-US" sz="1600" b="1" dirty="0"/>
              <a:t> 391</a:t>
            </a:r>
            <a:r>
              <a:rPr lang="en-US" sz="1600" dirty="0"/>
              <a:t>,</a:t>
            </a:r>
          </a:p>
          <a:p>
            <a:pPr>
              <a:spcAft>
                <a:spcPts val="1200"/>
              </a:spcAft>
            </a:pPr>
            <a:r>
              <a:rPr lang="en-US" sz="1600" dirty="0" err="1"/>
              <a:t>Pemerintah</a:t>
            </a:r>
            <a:r>
              <a:rPr lang="en-US" sz="1600" dirty="0"/>
              <a:t> Daerah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</a:t>
            </a:r>
            <a:r>
              <a:rPr lang="en-US" sz="1600" b="1" dirty="0" err="1"/>
              <a:t>Pemerintahan</a:t>
            </a:r>
            <a:r>
              <a:rPr lang="en-US" sz="1600" b="1" dirty="0"/>
              <a:t> Daerah </a:t>
            </a:r>
            <a:r>
              <a:rPr lang="en-US" sz="1600" dirty="0"/>
              <a:t>(</a:t>
            </a:r>
            <a:r>
              <a:rPr lang="en-US" sz="1600" dirty="0" err="1"/>
              <a:t>Informasi</a:t>
            </a:r>
            <a:r>
              <a:rPr lang="en-US" sz="1600" dirty="0"/>
              <a:t> Pembangunan Dan </a:t>
            </a:r>
            <a:r>
              <a:rPr lang="en-US" sz="1600" dirty="0" err="1"/>
              <a:t>Keuangan</a:t>
            </a:r>
            <a:r>
              <a:rPr lang="en-US" sz="1600" dirty="0"/>
              <a:t> Daerah) yang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FF412E-5635-4695-98D0-B7827230B435}"/>
              </a:ext>
            </a:extLst>
          </p:cNvPr>
          <p:cNvSpPr/>
          <p:nvPr/>
        </p:nvSpPr>
        <p:spPr>
          <a:xfrm>
            <a:off x="742827" y="4558583"/>
            <a:ext cx="46444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err="1"/>
              <a:t>Pasal</a:t>
            </a:r>
            <a:r>
              <a:rPr lang="en-US" sz="1600" b="1" dirty="0"/>
              <a:t> 144,</a:t>
            </a:r>
          </a:p>
          <a:p>
            <a:pPr>
              <a:spcAft>
                <a:spcPts val="1200"/>
              </a:spcAft>
            </a:pPr>
            <a:r>
              <a:rPr lang="en-US" sz="1600" dirty="0" err="1"/>
              <a:t>Perencanaan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Daerah </a:t>
            </a:r>
            <a:r>
              <a:rPr lang="en-US" sz="1600" dirty="0" err="1"/>
              <a:t>didasarkan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data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Pembangunan Daerah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F0CADB-786C-45E3-B81C-54DE2CFEB31D}"/>
              </a:ext>
            </a:extLst>
          </p:cNvPr>
          <p:cNvSpPr/>
          <p:nvPr/>
        </p:nvSpPr>
        <p:spPr>
          <a:xfrm>
            <a:off x="0" y="8"/>
            <a:ext cx="12192000" cy="4571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00A1A-5407-45B6-A03E-8F5096B56D79}"/>
              </a:ext>
            </a:extLst>
          </p:cNvPr>
          <p:cNvSpPr/>
          <p:nvPr/>
        </p:nvSpPr>
        <p:spPr>
          <a:xfrm>
            <a:off x="409436" y="3682403"/>
            <a:ext cx="4698245" cy="660401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</a:rPr>
              <a:t>PERMENDAGRI 86 TAHUN 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38FA7C-4743-4AF1-B507-F8D302CA1DB2}"/>
              </a:ext>
            </a:extLst>
          </p:cNvPr>
          <p:cNvSpPr/>
          <p:nvPr/>
        </p:nvSpPr>
        <p:spPr>
          <a:xfrm>
            <a:off x="6613567" y="1203201"/>
            <a:ext cx="5022910" cy="660401"/>
          </a:xfrm>
          <a:prstGeom prst="roundRect">
            <a:avLst>
              <a:gd name="adj" fmla="val 50000"/>
            </a:avLst>
          </a:prstGeom>
          <a:gradFill>
            <a:gsLst>
              <a:gs pos="77000">
                <a:srgbClr val="5A004B">
                  <a:alpha val="88000"/>
                </a:srgbClr>
              </a:gs>
              <a:gs pos="5000">
                <a:srgbClr val="D71414">
                  <a:alpha val="88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</a:rPr>
              <a:t>UU 23 TAHUN 2014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6658</TotalTime>
  <Words>1081</Words>
  <Application>Microsoft Office PowerPoint</Application>
  <PresentationFormat>Widescreen</PresentationFormat>
  <Paragraphs>184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Myriad Pro</vt:lpstr>
      <vt:lpstr>Roboto</vt:lpstr>
      <vt:lpstr>Roboto Condensed</vt:lpstr>
      <vt:lpstr>Tahoma</vt:lpstr>
      <vt:lpstr>Wingdings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MacPadi</dc:creator>
  <cp:lastModifiedBy>MacPadi</cp:lastModifiedBy>
  <cp:revision>529</cp:revision>
  <cp:lastPrinted>2018-11-07T08:37:39Z</cp:lastPrinted>
  <dcterms:created xsi:type="dcterms:W3CDTF">2018-02-20T16:06:26Z</dcterms:created>
  <dcterms:modified xsi:type="dcterms:W3CDTF">2018-11-16T03:24:26Z</dcterms:modified>
</cp:coreProperties>
</file>