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5"/>
  </p:notesMasterIdLst>
  <p:sldIdLst>
    <p:sldId id="269" r:id="rId4"/>
    <p:sldId id="260" r:id="rId5"/>
    <p:sldId id="267" r:id="rId6"/>
    <p:sldId id="257" r:id="rId7"/>
    <p:sldId id="258" r:id="rId8"/>
    <p:sldId id="265" r:id="rId9"/>
    <p:sldId id="263" r:id="rId10"/>
    <p:sldId id="262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3B4BF-AC02-41BD-861D-8A4C7D9B2FF0}" type="doc">
      <dgm:prSet loTypeId="urn:microsoft.com/office/officeart/2005/8/layout/target3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4B6FA21-5935-40DA-A95B-25C10DBA85AD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MENINGKATKAN KUALITAS KEBIJAKAN PIMPINAN</a:t>
          </a:r>
          <a:endParaRPr lang="en-US" sz="1800" b="1" dirty="0"/>
        </a:p>
      </dgm:t>
    </dgm:pt>
    <dgm:pt modelId="{E59C932C-5433-4E86-B828-81484C025247}" type="parTrans" cxnId="{EB67F149-B54F-4DE3-846C-37BFB270D7FE}">
      <dgm:prSet/>
      <dgm:spPr/>
      <dgm:t>
        <a:bodyPr/>
        <a:lstStyle/>
        <a:p>
          <a:endParaRPr lang="en-US"/>
        </a:p>
      </dgm:t>
    </dgm:pt>
    <dgm:pt modelId="{1BFE21B9-B990-455C-9EF6-3BC0E9D223C6}" type="sibTrans" cxnId="{EB67F149-B54F-4DE3-846C-37BFB270D7FE}">
      <dgm:prSet/>
      <dgm:spPr/>
      <dgm:t>
        <a:bodyPr/>
        <a:lstStyle/>
        <a:p>
          <a:endParaRPr lang="en-US"/>
        </a:p>
      </dgm:t>
    </dgm:pt>
    <dgm:pt modelId="{D2EB8E90-5B50-45A6-8EF4-B5F95A5D9087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MENINGKATKAN LAYANAN PUBLIK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1E83B1-5B0E-46A6-B381-731BC8A28905}" type="parTrans" cxnId="{FB12E68D-FCF8-47F7-A291-0FA1CFA4DC1D}">
      <dgm:prSet/>
      <dgm:spPr/>
      <dgm:t>
        <a:bodyPr/>
        <a:lstStyle/>
        <a:p>
          <a:endParaRPr lang="en-US"/>
        </a:p>
      </dgm:t>
    </dgm:pt>
    <dgm:pt modelId="{4BCD4401-F243-4806-83A5-3339EB5E29E1}" type="sibTrans" cxnId="{FB12E68D-FCF8-47F7-A291-0FA1CFA4DC1D}">
      <dgm:prSet/>
      <dgm:spPr/>
      <dgm:t>
        <a:bodyPr/>
        <a:lstStyle/>
        <a:p>
          <a:endParaRPr lang="en-US"/>
        </a:p>
      </dgm:t>
    </dgm:pt>
    <dgm:pt modelId="{CA0D0AF5-8A4D-452F-8D60-ADA3F78842DB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MENINGKATKAN AKUNTABILITAS BADAN PUBLIK</a:t>
          </a:r>
          <a:endParaRPr lang="en-US" sz="1800" dirty="0"/>
        </a:p>
      </dgm:t>
    </dgm:pt>
    <dgm:pt modelId="{1B1A310F-49CC-44B6-8941-212C00320F8C}" type="sibTrans" cxnId="{0EDF62A0-F1CE-424B-82D3-1A9C063477F5}">
      <dgm:prSet/>
      <dgm:spPr/>
      <dgm:t>
        <a:bodyPr/>
        <a:lstStyle/>
        <a:p>
          <a:endParaRPr lang="en-US"/>
        </a:p>
      </dgm:t>
    </dgm:pt>
    <dgm:pt modelId="{A6B55EED-CEE6-4046-944F-8F6E901CC559}" type="parTrans" cxnId="{0EDF62A0-F1CE-424B-82D3-1A9C063477F5}">
      <dgm:prSet/>
      <dgm:spPr/>
      <dgm:t>
        <a:bodyPr/>
        <a:lstStyle/>
        <a:p>
          <a:endParaRPr lang="en-US"/>
        </a:p>
      </dgm:t>
    </dgm:pt>
    <dgm:pt modelId="{D2627BCD-1B23-4D69-B0E8-6D8FD4B6D056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MEMPERBAIKI ALUR KOORDINASI DATA OPD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BF1B6-3EED-418F-8BB2-AD4B6F7CCD1A}" type="sibTrans" cxnId="{5451CC09-1852-434D-B684-4C57CD36DDC7}">
      <dgm:prSet/>
      <dgm:spPr/>
      <dgm:t>
        <a:bodyPr/>
        <a:lstStyle/>
        <a:p>
          <a:endParaRPr lang="en-US"/>
        </a:p>
      </dgm:t>
    </dgm:pt>
    <dgm:pt modelId="{AE80779A-B0F2-4A31-97FF-BC3AEA85CAFD}" type="parTrans" cxnId="{5451CC09-1852-434D-B684-4C57CD36DDC7}">
      <dgm:prSet/>
      <dgm:spPr/>
      <dgm:t>
        <a:bodyPr/>
        <a:lstStyle/>
        <a:p>
          <a:endParaRPr lang="en-US"/>
        </a:p>
      </dgm:t>
    </dgm:pt>
    <dgm:pt modelId="{780FCC52-8E8D-4F6A-A775-A5792B72BD48}" type="pres">
      <dgm:prSet presAssocID="{64D3B4BF-AC02-41BD-861D-8A4C7D9B2FF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431B72B-157C-4945-A874-A112406A9FB5}" type="pres">
      <dgm:prSet presAssocID="{94B6FA21-5935-40DA-A95B-25C10DBA85AD}" presName="circle1" presStyleLbl="node1" presStyleIdx="0" presStyleCnt="4"/>
      <dgm:spPr/>
    </dgm:pt>
    <dgm:pt modelId="{9C612351-F9D5-43A4-AB5D-AA7E81949D95}" type="pres">
      <dgm:prSet presAssocID="{94B6FA21-5935-40DA-A95B-25C10DBA85AD}" presName="space" presStyleCnt="0"/>
      <dgm:spPr/>
    </dgm:pt>
    <dgm:pt modelId="{F46ACE9C-A447-40E0-8D0E-92D836CB0EEA}" type="pres">
      <dgm:prSet presAssocID="{94B6FA21-5935-40DA-A95B-25C10DBA85AD}" presName="rect1" presStyleLbl="alignAcc1" presStyleIdx="0" presStyleCnt="4" custLinFactNeighborX="27278" custLinFactNeighborY="18777"/>
      <dgm:spPr/>
      <dgm:t>
        <a:bodyPr/>
        <a:lstStyle/>
        <a:p>
          <a:endParaRPr lang="en-US"/>
        </a:p>
      </dgm:t>
    </dgm:pt>
    <dgm:pt modelId="{9CCF4BF7-23F7-4B9D-B035-388E8D0A36C9}" type="pres">
      <dgm:prSet presAssocID="{D2EB8E90-5B50-45A6-8EF4-B5F95A5D9087}" presName="vertSpace2" presStyleLbl="node1" presStyleIdx="0" presStyleCnt="4"/>
      <dgm:spPr/>
    </dgm:pt>
    <dgm:pt modelId="{17B8C8E8-3869-4ED7-871A-CE08F81AC6C4}" type="pres">
      <dgm:prSet presAssocID="{D2EB8E90-5B50-45A6-8EF4-B5F95A5D9087}" presName="circle2" presStyleLbl="node1" presStyleIdx="1" presStyleCnt="4"/>
      <dgm:spPr/>
    </dgm:pt>
    <dgm:pt modelId="{5AD342FC-CCC0-4A10-89F3-14F535F478EA}" type="pres">
      <dgm:prSet presAssocID="{D2EB8E90-5B50-45A6-8EF4-B5F95A5D9087}" presName="rect2" presStyleLbl="alignAcc1" presStyleIdx="1" presStyleCnt="4"/>
      <dgm:spPr/>
      <dgm:t>
        <a:bodyPr/>
        <a:lstStyle/>
        <a:p>
          <a:endParaRPr lang="en-US"/>
        </a:p>
      </dgm:t>
    </dgm:pt>
    <dgm:pt modelId="{E7C03120-D3E7-4372-B450-8B6A9618BECA}" type="pres">
      <dgm:prSet presAssocID="{D2627BCD-1B23-4D69-B0E8-6D8FD4B6D056}" presName="vertSpace3" presStyleLbl="node1" presStyleIdx="1" presStyleCnt="4"/>
      <dgm:spPr/>
    </dgm:pt>
    <dgm:pt modelId="{9E372449-3252-484C-8B78-F07AE2B21295}" type="pres">
      <dgm:prSet presAssocID="{D2627BCD-1B23-4D69-B0E8-6D8FD4B6D056}" presName="circle3" presStyleLbl="node1" presStyleIdx="2" presStyleCnt="4"/>
      <dgm:spPr/>
    </dgm:pt>
    <dgm:pt modelId="{D12FE7B9-FD4C-47CF-A086-580D50BA5AC6}" type="pres">
      <dgm:prSet presAssocID="{D2627BCD-1B23-4D69-B0E8-6D8FD4B6D056}" presName="rect3" presStyleLbl="alignAcc1" presStyleIdx="2" presStyleCnt="4"/>
      <dgm:spPr/>
      <dgm:t>
        <a:bodyPr/>
        <a:lstStyle/>
        <a:p>
          <a:endParaRPr lang="en-US"/>
        </a:p>
      </dgm:t>
    </dgm:pt>
    <dgm:pt modelId="{64164FD1-A97B-457E-8236-D7855F123BD8}" type="pres">
      <dgm:prSet presAssocID="{CA0D0AF5-8A4D-452F-8D60-ADA3F78842DB}" presName="vertSpace4" presStyleLbl="node1" presStyleIdx="2" presStyleCnt="4"/>
      <dgm:spPr/>
    </dgm:pt>
    <dgm:pt modelId="{B37C642A-0AA1-41F7-A245-2D1AD457F5C5}" type="pres">
      <dgm:prSet presAssocID="{CA0D0AF5-8A4D-452F-8D60-ADA3F78842DB}" presName="circle4" presStyleLbl="node1" presStyleIdx="3" presStyleCnt="4"/>
      <dgm:spPr/>
    </dgm:pt>
    <dgm:pt modelId="{83E9A93D-A54F-4371-8119-97D11D9B5141}" type="pres">
      <dgm:prSet presAssocID="{CA0D0AF5-8A4D-452F-8D60-ADA3F78842DB}" presName="rect4" presStyleLbl="alignAcc1" presStyleIdx="3" presStyleCnt="4"/>
      <dgm:spPr/>
      <dgm:t>
        <a:bodyPr/>
        <a:lstStyle/>
        <a:p>
          <a:endParaRPr lang="en-US"/>
        </a:p>
      </dgm:t>
    </dgm:pt>
    <dgm:pt modelId="{24A0082F-73D0-4851-B092-FED82F08600F}" type="pres">
      <dgm:prSet presAssocID="{94B6FA21-5935-40DA-A95B-25C10DBA85A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A3776-9431-4B92-BFFE-64E2FC2B4DEA}" type="pres">
      <dgm:prSet presAssocID="{D2EB8E90-5B50-45A6-8EF4-B5F95A5D908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1D84F-0F77-4BB9-AC36-8A8863D99E9C}" type="pres">
      <dgm:prSet presAssocID="{D2627BCD-1B23-4D69-B0E8-6D8FD4B6D05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FE8BE-B9AB-4ED8-92E1-F30AA1F42638}" type="pres">
      <dgm:prSet presAssocID="{CA0D0AF5-8A4D-452F-8D60-ADA3F78842D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28D64-6C73-4BC3-93ED-7C9893990C92}" type="presOf" srcId="{CA0D0AF5-8A4D-452F-8D60-ADA3F78842DB}" destId="{83E9A93D-A54F-4371-8119-97D11D9B5141}" srcOrd="0" destOrd="0" presId="urn:microsoft.com/office/officeart/2005/8/layout/target3"/>
    <dgm:cxn modelId="{25D56FE6-A852-46B3-9911-4CA816DC827C}" type="presOf" srcId="{64D3B4BF-AC02-41BD-861D-8A4C7D9B2FF0}" destId="{780FCC52-8E8D-4F6A-A775-A5792B72BD48}" srcOrd="0" destOrd="0" presId="urn:microsoft.com/office/officeart/2005/8/layout/target3"/>
    <dgm:cxn modelId="{2275C071-A130-4A1A-B0D3-75770A83BFE5}" type="presOf" srcId="{D2627BCD-1B23-4D69-B0E8-6D8FD4B6D056}" destId="{1CE1D84F-0F77-4BB9-AC36-8A8863D99E9C}" srcOrd="1" destOrd="0" presId="urn:microsoft.com/office/officeart/2005/8/layout/target3"/>
    <dgm:cxn modelId="{3F7C86F4-FA48-4F4C-9361-7212F82BB525}" type="presOf" srcId="{D2627BCD-1B23-4D69-B0E8-6D8FD4B6D056}" destId="{D12FE7B9-FD4C-47CF-A086-580D50BA5AC6}" srcOrd="0" destOrd="0" presId="urn:microsoft.com/office/officeart/2005/8/layout/target3"/>
    <dgm:cxn modelId="{0EDF62A0-F1CE-424B-82D3-1A9C063477F5}" srcId="{64D3B4BF-AC02-41BD-861D-8A4C7D9B2FF0}" destId="{CA0D0AF5-8A4D-452F-8D60-ADA3F78842DB}" srcOrd="3" destOrd="0" parTransId="{A6B55EED-CEE6-4046-944F-8F6E901CC559}" sibTransId="{1B1A310F-49CC-44B6-8941-212C00320F8C}"/>
    <dgm:cxn modelId="{EB67F149-B54F-4DE3-846C-37BFB270D7FE}" srcId="{64D3B4BF-AC02-41BD-861D-8A4C7D9B2FF0}" destId="{94B6FA21-5935-40DA-A95B-25C10DBA85AD}" srcOrd="0" destOrd="0" parTransId="{E59C932C-5433-4E86-B828-81484C025247}" sibTransId="{1BFE21B9-B990-455C-9EF6-3BC0E9D223C6}"/>
    <dgm:cxn modelId="{ECCF6B58-F4E2-4FF1-A68D-3D559AB00974}" type="presOf" srcId="{CA0D0AF5-8A4D-452F-8D60-ADA3F78842DB}" destId="{FBBFE8BE-B9AB-4ED8-92E1-F30AA1F42638}" srcOrd="1" destOrd="0" presId="urn:microsoft.com/office/officeart/2005/8/layout/target3"/>
    <dgm:cxn modelId="{D4E1BA9C-8448-4D26-B414-C03970FE6236}" type="presOf" srcId="{D2EB8E90-5B50-45A6-8EF4-B5F95A5D9087}" destId="{47FA3776-9431-4B92-BFFE-64E2FC2B4DEA}" srcOrd="1" destOrd="0" presId="urn:microsoft.com/office/officeart/2005/8/layout/target3"/>
    <dgm:cxn modelId="{FB12E68D-FCF8-47F7-A291-0FA1CFA4DC1D}" srcId="{64D3B4BF-AC02-41BD-861D-8A4C7D9B2FF0}" destId="{D2EB8E90-5B50-45A6-8EF4-B5F95A5D9087}" srcOrd="1" destOrd="0" parTransId="{E51E83B1-5B0E-46A6-B381-731BC8A28905}" sibTransId="{4BCD4401-F243-4806-83A5-3339EB5E29E1}"/>
    <dgm:cxn modelId="{5451CC09-1852-434D-B684-4C57CD36DDC7}" srcId="{64D3B4BF-AC02-41BD-861D-8A4C7D9B2FF0}" destId="{D2627BCD-1B23-4D69-B0E8-6D8FD4B6D056}" srcOrd="2" destOrd="0" parTransId="{AE80779A-B0F2-4A31-97FF-BC3AEA85CAFD}" sibTransId="{A8BBF1B6-3EED-418F-8BB2-AD4B6F7CCD1A}"/>
    <dgm:cxn modelId="{094AC6F6-83E6-4409-9E52-9227AEC018DC}" type="presOf" srcId="{94B6FA21-5935-40DA-A95B-25C10DBA85AD}" destId="{F46ACE9C-A447-40E0-8D0E-92D836CB0EEA}" srcOrd="0" destOrd="0" presId="urn:microsoft.com/office/officeart/2005/8/layout/target3"/>
    <dgm:cxn modelId="{626F9A54-4F90-4026-ACD5-91040047C75E}" type="presOf" srcId="{94B6FA21-5935-40DA-A95B-25C10DBA85AD}" destId="{24A0082F-73D0-4851-B092-FED82F08600F}" srcOrd="1" destOrd="0" presId="urn:microsoft.com/office/officeart/2005/8/layout/target3"/>
    <dgm:cxn modelId="{8667D433-F980-4859-BFCE-6EEDE0E40A01}" type="presOf" srcId="{D2EB8E90-5B50-45A6-8EF4-B5F95A5D9087}" destId="{5AD342FC-CCC0-4A10-89F3-14F535F478EA}" srcOrd="0" destOrd="0" presId="urn:microsoft.com/office/officeart/2005/8/layout/target3"/>
    <dgm:cxn modelId="{EFCE9ECD-65B4-4179-AEDF-573B7AF6A57F}" type="presParOf" srcId="{780FCC52-8E8D-4F6A-A775-A5792B72BD48}" destId="{E431B72B-157C-4945-A874-A112406A9FB5}" srcOrd="0" destOrd="0" presId="urn:microsoft.com/office/officeart/2005/8/layout/target3"/>
    <dgm:cxn modelId="{D35D317B-7B31-45B2-9C7F-EE44A0439761}" type="presParOf" srcId="{780FCC52-8E8D-4F6A-A775-A5792B72BD48}" destId="{9C612351-F9D5-43A4-AB5D-AA7E81949D95}" srcOrd="1" destOrd="0" presId="urn:microsoft.com/office/officeart/2005/8/layout/target3"/>
    <dgm:cxn modelId="{1C8D1626-7CF0-4D61-84D9-CE8EA7E56A26}" type="presParOf" srcId="{780FCC52-8E8D-4F6A-A775-A5792B72BD48}" destId="{F46ACE9C-A447-40E0-8D0E-92D836CB0EEA}" srcOrd="2" destOrd="0" presId="urn:microsoft.com/office/officeart/2005/8/layout/target3"/>
    <dgm:cxn modelId="{B105C71F-E899-4C0B-B548-0AF473AE1204}" type="presParOf" srcId="{780FCC52-8E8D-4F6A-A775-A5792B72BD48}" destId="{9CCF4BF7-23F7-4B9D-B035-388E8D0A36C9}" srcOrd="3" destOrd="0" presId="urn:microsoft.com/office/officeart/2005/8/layout/target3"/>
    <dgm:cxn modelId="{58402F72-583A-47A7-9247-FE8AD02E193D}" type="presParOf" srcId="{780FCC52-8E8D-4F6A-A775-A5792B72BD48}" destId="{17B8C8E8-3869-4ED7-871A-CE08F81AC6C4}" srcOrd="4" destOrd="0" presId="urn:microsoft.com/office/officeart/2005/8/layout/target3"/>
    <dgm:cxn modelId="{8076B413-C064-4A61-A0D0-F45A1F329286}" type="presParOf" srcId="{780FCC52-8E8D-4F6A-A775-A5792B72BD48}" destId="{5AD342FC-CCC0-4A10-89F3-14F535F478EA}" srcOrd="5" destOrd="0" presId="urn:microsoft.com/office/officeart/2005/8/layout/target3"/>
    <dgm:cxn modelId="{35AE0726-4D7D-4404-8488-BF9277114BCD}" type="presParOf" srcId="{780FCC52-8E8D-4F6A-A775-A5792B72BD48}" destId="{E7C03120-D3E7-4372-B450-8B6A9618BECA}" srcOrd="6" destOrd="0" presId="urn:microsoft.com/office/officeart/2005/8/layout/target3"/>
    <dgm:cxn modelId="{E6E8408A-86C2-483D-A92F-61058317FDC1}" type="presParOf" srcId="{780FCC52-8E8D-4F6A-A775-A5792B72BD48}" destId="{9E372449-3252-484C-8B78-F07AE2B21295}" srcOrd="7" destOrd="0" presId="urn:microsoft.com/office/officeart/2005/8/layout/target3"/>
    <dgm:cxn modelId="{0806783C-1921-4259-8F45-BAC6F96082A7}" type="presParOf" srcId="{780FCC52-8E8D-4F6A-A775-A5792B72BD48}" destId="{D12FE7B9-FD4C-47CF-A086-580D50BA5AC6}" srcOrd="8" destOrd="0" presId="urn:microsoft.com/office/officeart/2005/8/layout/target3"/>
    <dgm:cxn modelId="{4060C3A8-3EDE-4C0F-B4C0-893CA35544C8}" type="presParOf" srcId="{780FCC52-8E8D-4F6A-A775-A5792B72BD48}" destId="{64164FD1-A97B-457E-8236-D7855F123BD8}" srcOrd="9" destOrd="0" presId="urn:microsoft.com/office/officeart/2005/8/layout/target3"/>
    <dgm:cxn modelId="{DF4E4935-51BA-4486-8727-DC343F02DCD1}" type="presParOf" srcId="{780FCC52-8E8D-4F6A-A775-A5792B72BD48}" destId="{B37C642A-0AA1-41F7-A245-2D1AD457F5C5}" srcOrd="10" destOrd="0" presId="urn:microsoft.com/office/officeart/2005/8/layout/target3"/>
    <dgm:cxn modelId="{986D49CF-CB96-4CC9-A159-C2F26F6D8F3A}" type="presParOf" srcId="{780FCC52-8E8D-4F6A-A775-A5792B72BD48}" destId="{83E9A93D-A54F-4371-8119-97D11D9B5141}" srcOrd="11" destOrd="0" presId="urn:microsoft.com/office/officeart/2005/8/layout/target3"/>
    <dgm:cxn modelId="{72E0951D-C434-4A04-B313-90B4C9A922D4}" type="presParOf" srcId="{780FCC52-8E8D-4F6A-A775-A5792B72BD48}" destId="{24A0082F-73D0-4851-B092-FED82F08600F}" srcOrd="12" destOrd="0" presId="urn:microsoft.com/office/officeart/2005/8/layout/target3"/>
    <dgm:cxn modelId="{5C3A2B91-45C9-4EC5-8153-99D40C3B93DC}" type="presParOf" srcId="{780FCC52-8E8D-4F6A-A775-A5792B72BD48}" destId="{47FA3776-9431-4B92-BFFE-64E2FC2B4DEA}" srcOrd="13" destOrd="0" presId="urn:microsoft.com/office/officeart/2005/8/layout/target3"/>
    <dgm:cxn modelId="{12A61BF0-801E-4054-A542-1D98F147C429}" type="presParOf" srcId="{780FCC52-8E8D-4F6A-A775-A5792B72BD48}" destId="{1CE1D84F-0F77-4BB9-AC36-8A8863D99E9C}" srcOrd="14" destOrd="0" presId="urn:microsoft.com/office/officeart/2005/8/layout/target3"/>
    <dgm:cxn modelId="{DDFD04A7-3952-4D64-8748-FC9724F76204}" type="presParOf" srcId="{780FCC52-8E8D-4F6A-A775-A5792B72BD48}" destId="{FBBFE8BE-B9AB-4ED8-92E1-F30AA1F4263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AECAC-8248-4EC3-B3A2-C6650F25B64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FFB95-091D-46ED-81FC-DBC3B9E8C9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795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EB48-A346-4FAC-A9C7-45B749DA50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990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3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913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58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2397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011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5937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716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37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299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021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2399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022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2684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989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5412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6798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020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68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1543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3214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906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3462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779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4851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976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6172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865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5939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9640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0726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4308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074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5412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41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012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288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9327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6743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4721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9030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244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247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208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39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983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201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098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426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DEBB0E-D44C-46CD-BC5E-F2771FF8385C}" type="datetimeFigureOut">
              <a:rPr lang="id-ID" smtClean="0"/>
              <a:t>16/11/2018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DC3931-607D-4791-A371-F346976DB6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40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0.jp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9.png"/><Relationship Id="rId9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0182" y="0"/>
            <a:ext cx="12242182" cy="7009085"/>
            <a:chOff x="-50182" y="0"/>
            <a:chExt cx="12242182" cy="700908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82" y="0"/>
              <a:ext cx="12242182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996419"/>
              <a:ext cx="6980411" cy="4012666"/>
            </a:xfrm>
            <a:prstGeom prst="rect">
              <a:avLst/>
            </a:prstGeom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4726058" y="1510957"/>
            <a:ext cx="2565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err="1" smtClean="0"/>
              <a:t>dalam</a:t>
            </a:r>
            <a:endParaRPr lang="id-ID" sz="4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8257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PERENCANAAN PEMBANGUNAN DAERAH</a:t>
            </a:r>
            <a:endParaRPr lang="id-ID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22830" y="548953"/>
            <a:ext cx="7572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dirty="0" smtClean="0">
                <a:latin typeface="Brush Script MT" panose="03060802040406070304" pitchFamily="66" charset="0"/>
              </a:rPr>
              <a:t>Kebijakan</a:t>
            </a:r>
            <a:r>
              <a:rPr lang="en-GB" sz="6000" dirty="0" smtClean="0">
                <a:latin typeface="Brush Script MT" panose="03060802040406070304" pitchFamily="66" charset="0"/>
              </a:rPr>
              <a:t> </a:t>
            </a:r>
            <a:r>
              <a:rPr lang="en-GB" sz="6000" dirty="0" err="1" smtClean="0">
                <a:latin typeface="Brush Script MT" panose="03060802040406070304" pitchFamily="66" charset="0"/>
              </a:rPr>
              <a:t>Statistik</a:t>
            </a:r>
            <a:r>
              <a:rPr lang="en-GB" sz="6000" dirty="0" smtClean="0">
                <a:latin typeface="Brush Script MT" panose="03060802040406070304" pitchFamily="66" charset="0"/>
              </a:rPr>
              <a:t> </a:t>
            </a:r>
            <a:r>
              <a:rPr lang="en-GB" sz="6000" dirty="0" err="1" smtClean="0">
                <a:latin typeface="Brush Script MT" panose="03060802040406070304" pitchFamily="66" charset="0"/>
              </a:rPr>
              <a:t>Sektoral</a:t>
            </a:r>
            <a:endParaRPr lang="id-ID" sz="6000" dirty="0">
              <a:latin typeface="Brush Script MT" panose="030608020404060703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847" y="5418638"/>
            <a:ext cx="5312272" cy="123110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Disampaikan oleh :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RUDY PRASETYA, MM</a:t>
            </a:r>
          </a:p>
          <a:p>
            <a:pPr algn="ctr"/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Kabid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Pengelo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aan Data Dan Statistik</a:t>
            </a:r>
          </a:p>
          <a:p>
            <a:pPr algn="ctr"/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Dinas Kominfo Jawa Timur</a:t>
            </a:r>
            <a:endParaRPr lang="id-ID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08" y="3018259"/>
            <a:ext cx="2256460" cy="22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2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59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437" y="1388720"/>
            <a:ext cx="116991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32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Wujudkan framework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d-ID" sz="32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Membentuk Panitia dan Anggotanya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32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Butuh Pendamping Tenaga Ahli</a:t>
            </a:r>
          </a:p>
          <a:p>
            <a:r>
              <a:rPr lang="id-ID" sz="32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d-ID" sz="32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( Akademisi dan Instansi Vertikal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32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Mengadakan FGD Secara Berkala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32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Butuh Anggaran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32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Saling Transferknowlade, kebutuhannya berbeda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d-ID" sz="32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Output Kebijakan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5310" y="-2407190"/>
            <a:ext cx="1327759" cy="6264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582" y="309342"/>
            <a:ext cx="59532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FORUM SATU DATA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26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2257" y="413251"/>
            <a:ext cx="29081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 No. 18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Tahun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2016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5006057" y="528666"/>
            <a:ext cx="1889760" cy="23083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95816" y="425635"/>
            <a:ext cx="2790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</a:rPr>
              <a:t>ttg</a:t>
            </a:r>
            <a:r>
              <a:rPr lang="en-US" sz="2000" dirty="0" smtClean="0">
                <a:ln w="0"/>
              </a:rPr>
              <a:t>.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PERANGKAT DAERAH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814" flipV="1">
            <a:off x="2291862" y="1056834"/>
            <a:ext cx="807203" cy="150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81143" y="1031613"/>
            <a:ext cx="25428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Pasal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40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ayat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huruf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8874" y="1473004"/>
            <a:ext cx="83581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bahwa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perumpunan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urusan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pemerintahan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urusan</a:t>
            </a:r>
            <a:r>
              <a:rPr lang="en-U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komunikasi</a:t>
            </a:r>
            <a:r>
              <a:rPr lang="en-U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informatika</a:t>
            </a:r>
            <a:r>
              <a:rPr lang="en-U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urusan</a:t>
            </a:r>
            <a:r>
              <a:rPr lang="en-U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statistik</a:t>
            </a:r>
            <a:r>
              <a:rPr lang="en-U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urusan</a:t>
            </a:r>
            <a:r>
              <a:rPr lang="en-U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persandian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Curved Down Arrow 14"/>
          <p:cNvSpPr/>
          <p:nvPr/>
        </p:nvSpPr>
        <p:spPr>
          <a:xfrm rot="1160312">
            <a:off x="5640568" y="1080435"/>
            <a:ext cx="829838" cy="241336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8874" y="2385741"/>
            <a:ext cx="427819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PEMBAGIAN URUSAN STATISTIK </a:t>
            </a:r>
          </a:p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diatur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LAMPIRAN UU 23/2014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lampiran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huruf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T)</a:t>
            </a:r>
          </a:p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ahwa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Statistik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daerah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adalah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statistik</a:t>
            </a:r>
            <a:r>
              <a:rPr lang="en-U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sektoral</a:t>
            </a:r>
            <a:endParaRPr lang="en-US" sz="2000" b="0" i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2257" y="4169736"/>
            <a:ext cx="82053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JUKNIS DATA SEKTORAL</a:t>
            </a:r>
          </a:p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diatur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pada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PERGUB NO. 68 / 2018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ttg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SATU DATA JAWA TIMUR</a:t>
            </a:r>
            <a:endParaRPr lang="en-US" sz="20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9396" y="2385741"/>
            <a:ext cx="44704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SIPD </a:t>
            </a:r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BAPPEDA</a:t>
            </a:r>
          </a:p>
          <a:p>
            <a:pPr algn="ctr"/>
            <a:r>
              <a:rPr lang="en-US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mrpk</a:t>
            </a:r>
            <a:r>
              <a:rPr lang="en-US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unsur</a:t>
            </a:r>
            <a:r>
              <a:rPr lang="en-US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penunjang</a:t>
            </a:r>
            <a:r>
              <a:rPr lang="en-US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bid. </a:t>
            </a:r>
            <a:r>
              <a:rPr lang="en-US" b="1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Perencanaan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terhadap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regulasi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unsur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penunjang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       </a:t>
            </a:r>
            <a:endParaRPr lang="en-US" i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6573371" y="3413652"/>
            <a:ext cx="408862" cy="43818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82233" y="3337338"/>
            <a:ext cx="3015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dapat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dielaborasi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mengacu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PERMEDAGRI 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No. 5/2017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92456" y="2385741"/>
            <a:ext cx="3995132" cy="1631216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891984" y="2363109"/>
            <a:ext cx="3995132" cy="1653847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2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1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96066" y="139895"/>
            <a:ext cx="10090673" cy="1032689"/>
          </a:xfrm>
          <a:prstGeom prst="roundRect">
            <a:avLst>
              <a:gd name="adj" fmla="val 48960"/>
            </a:avLst>
          </a:prstGeom>
          <a:solidFill>
            <a:srgbClr val="FFC000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1" y="1574467"/>
          <a:ext cx="3004842" cy="382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8624">
                <a:tc>
                  <a:txBody>
                    <a:bodyPr/>
                    <a:lstStyle/>
                    <a:p>
                      <a:pPr marL="0" indent="0" algn="ctr"/>
                      <a:r>
                        <a:rPr lang="id-ID" sz="1900" dirty="0" smtClean="0">
                          <a:solidFill>
                            <a:schemeClr val="tx1"/>
                          </a:solidFill>
                        </a:rPr>
                        <a:t>URUSAN</a:t>
                      </a:r>
                      <a:r>
                        <a:rPr lang="id-ID" sz="1900" baseline="0" dirty="0" smtClean="0">
                          <a:solidFill>
                            <a:schemeClr val="tx1"/>
                          </a:solidFill>
                        </a:rPr>
                        <a:t> KOMINFO</a:t>
                      </a:r>
                    </a:p>
                  </a:txBody>
                  <a:tcPr marL="102621" marR="1026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2691">
                <a:tc>
                  <a:txBody>
                    <a:bodyPr/>
                    <a:lstStyle/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Penyediaan informasi publik pemerintah daerah;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Penyelenggaraan komunikasi publik resmi pemerintah daerah;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Pengelolaan penyelesaian sengketa informasi publik di daerah;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Penjaminan kedaulatan informasi pemerintah daerah;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Peningkatan efektifitas dan efisiensi penyelenggaraan pemerintahan daerah melalui pemanfaatan Teknologi Informasi dan Komunikasi (TIK); dan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Peningkatan kualitas layanan publik pemerintah daerah melalui pemanfaatan Teknologi Infomasi dan Komunikasi (TIK)-</a:t>
                      </a:r>
                      <a:r>
                        <a:rPr lang="id-ID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government.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900" dirty="0"/>
                    </a:p>
                  </a:txBody>
                  <a:tcPr marL="102621" marR="1026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99351"/>
              </p:ext>
            </p:extLst>
          </p:nvPr>
        </p:nvGraphicFramePr>
        <p:xfrm>
          <a:off x="3505200" y="1600187"/>
          <a:ext cx="467868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4180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>
                          <a:solidFill>
                            <a:schemeClr val="tx1"/>
                          </a:solidFill>
                        </a:rPr>
                        <a:t>URUSAN STATISTIK</a:t>
                      </a:r>
                      <a:endParaRPr lang="id-ID" sz="19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2621" marR="10262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5834">
                <a:tc>
                  <a:txBody>
                    <a:bodyPr/>
                    <a:lstStyle/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Menyelenggarakan survei untuk penyediaan data statistik sektoral;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Menyelenggarakan kompilasi produk administrasi statistik sektoral dengan memanfaatkan berbagai dokumen produk administrasi dari instansi pemerintah atau masyarakat;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Melakukan pengolahan hasil statistik sektoral;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Melakukan analisa data statistik sektoral;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Melakukan penyajian data statistik sektoral;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Melakukan diseminasi data statistik sektoral;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6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Penyediaan peralatan infrastruktur;</a:t>
                      </a:r>
                      <a:endParaRPr lang="en-US" sz="1600" b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Koordinasi dengan BPS dalam pembakuan konsep, definisi, klasifikasi serta ukuran-ukuran; dan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Pembinaan terhadap penyelenggaraan statistik sektoral, pengguna statistik, responden dan apresiasi masyarakat terhadap survei statistik sektoral.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200" dirty="0"/>
                    </a:p>
                  </a:txBody>
                  <a:tcPr marL="102621" marR="10262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402390" y="1589707"/>
          <a:ext cx="3652450" cy="497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0922">
                <a:tc>
                  <a:txBody>
                    <a:bodyPr/>
                    <a:lstStyle/>
                    <a:p>
                      <a:pPr algn="ctr"/>
                      <a:r>
                        <a:rPr lang="id-ID" sz="1900" dirty="0" smtClean="0">
                          <a:solidFill>
                            <a:schemeClr val="tx1"/>
                          </a:solidFill>
                        </a:rPr>
                        <a:t>URUSAN</a:t>
                      </a:r>
                      <a:r>
                        <a:rPr lang="id-ID" sz="1900" baseline="0" dirty="0" smtClean="0">
                          <a:solidFill>
                            <a:schemeClr val="tx1"/>
                          </a:solidFill>
                        </a:rPr>
                        <a:t> PERSANDIAN</a:t>
                      </a:r>
                    </a:p>
                  </a:txBody>
                  <a:tcPr marL="102621" marR="1026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7811">
                <a:tc>
                  <a:txBody>
                    <a:bodyPr/>
                    <a:lstStyle/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Penyusunan kebijakan persandian untuk pengamanan informasi;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Pengelolaan informasi berklasifikasi;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Koordinasi pelaksanaan kegiatan jabatan fungsional sandiman;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Pengadaan, penyimpanan, distribusi dan pemusnahan perangkat lunak dan perangkat keras persandian;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Pengelolaan perangkat lunak, perangkat keras dan jaring komunikasi sandi;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Pelaksanaan operasional pengelolaan pengamanan komunikasi sandi;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Pengawasan dan evaluasi tata kelola persandian, pengelolaan sumber daya persandian dan operasional pengamanan informasi;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Selain itu, hal-hal yang perlu diperhatikan adalah sebagai berikut :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lvl="0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Peralatan Persandian (Palsan) jammer (pengacak frekuensi) diprioritaskan kepada provinsi berdasarkan prioritas hasil pembentukan melalui mekanisme pinjam pakai oleh Lembaga Sandi Negara; dan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 algn="l">
                        <a:buFont typeface="Wingdings" pitchFamily="2" charset="2"/>
                        <a:buChar char="Ø"/>
                      </a:pP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Dukungan APBD untuk mengikuti pendidikan dan pelatihan bidang persandian dan sandiman di pusat.</a:t>
                      </a:r>
                      <a:endParaRPr lang="en-US" sz="1200" dirty="0"/>
                    </a:p>
                  </a:txBody>
                  <a:tcPr marL="102621" marR="1026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368040" y="1449593"/>
            <a:ext cx="4937760" cy="5103607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36855" y="112249"/>
            <a:ext cx="10049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id-ID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URUSAN yang ditangani oleh Dinas Kominfo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227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7859"/>
            <a:ext cx="1179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PEMBAGIAN URUSAN PEMERINTAHAN MENURUT UNDANG-UNDANG NO. 23 TAHUN 2014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TENTANG PEMERINTAHAN DAERAH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1751358">
            <a:off x="3732903" y="5109882"/>
            <a:ext cx="258184" cy="150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 rot="1751358">
            <a:off x="3613953" y="5802456"/>
            <a:ext cx="387326" cy="1424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60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716" y="278655"/>
            <a:ext cx="1143802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i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URUSAN PEMERINTAHAN </a:t>
            </a:r>
            <a:r>
              <a:rPr lang="en-US" sz="3600" b="1" i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KONKUREN</a:t>
            </a:r>
            <a:endParaRPr lang="en-US" sz="3600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 URUSAN PEMERINTAHAN YANG DIBAGI ANTARA PEMERINTAH PUSAT DAN DAERAH PROVINSI DAN DAERAH KABUPATEN/KOTA </a:t>
            </a:r>
            <a:endParaRPr lang="id-ID" sz="2800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(PASAL 9 UU 23/2014).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URUSAN PEMERINTAHAN KONKUREN YANG DISERAHKAN KEPADA DAERAH MENJADI DASAR PELAKSANAAN OTONOMI DAERAH.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916" y="1239427"/>
            <a:ext cx="9897035" cy="54399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id-ID" sz="2100" b="1" i="1" dirty="0"/>
              <a:t>1.	Pembangunan East Java Smart Province </a:t>
            </a:r>
            <a:r>
              <a:rPr lang="id-ID" sz="2100" dirty="0"/>
              <a:t>dalam rangka peningkatan pelayanan pemerintahan dan publik secara terintegrasi meliputi 6 dimensi :  </a:t>
            </a:r>
          </a:p>
          <a:p>
            <a:pPr marL="901700" indent="-457200">
              <a:buFont typeface="Wingdings" pitchFamily="2" charset="2"/>
              <a:buChar char="Ø"/>
            </a:pPr>
            <a:r>
              <a:rPr lang="en-US" sz="2100" b="1" i="1" dirty="0"/>
              <a:t>Smart Economy</a:t>
            </a:r>
            <a:r>
              <a:rPr lang="id-ID" sz="2100" dirty="0"/>
              <a:t>  (Ekonomi Digital, monitoring inflasi, perdagangan antar daerah dan </a:t>
            </a:r>
            <a:r>
              <a:rPr lang="id-ID" sz="2100" i="1" dirty="0"/>
              <a:t>e-commerce</a:t>
            </a:r>
            <a:r>
              <a:rPr lang="en-US" sz="2100" dirty="0"/>
              <a:t>)</a:t>
            </a:r>
            <a:endParaRPr lang="id-ID" sz="2100" dirty="0"/>
          </a:p>
          <a:p>
            <a:pPr marL="901700" indent="-457200">
              <a:buFont typeface="Wingdings" pitchFamily="2" charset="2"/>
              <a:buChar char="Ø"/>
            </a:pPr>
            <a:r>
              <a:rPr lang="en-US" sz="2100" b="1" i="1" dirty="0"/>
              <a:t>Smart Governance</a:t>
            </a:r>
            <a:r>
              <a:rPr lang="en-US" sz="2100" dirty="0"/>
              <a:t> </a:t>
            </a:r>
            <a:r>
              <a:rPr lang="id-ID" sz="2100" dirty="0"/>
              <a:t> (layanan penyelenggaraan </a:t>
            </a:r>
            <a:r>
              <a:rPr lang="en-US" sz="2100" dirty="0" err="1"/>
              <a:t>pemerintahan</a:t>
            </a:r>
            <a:r>
              <a:rPr lang="en-US" sz="2100" dirty="0"/>
              <a:t> </a:t>
            </a:r>
            <a:r>
              <a:rPr lang="id-ID" sz="2100" dirty="0"/>
              <a:t>yang transparan)</a:t>
            </a:r>
          </a:p>
          <a:p>
            <a:pPr marL="901700" indent="-457200">
              <a:buFont typeface="Wingdings" pitchFamily="2" charset="2"/>
              <a:buChar char="Ø"/>
            </a:pPr>
            <a:r>
              <a:rPr lang="en-US" sz="2100" b="1" i="1" dirty="0"/>
              <a:t>Smart Environment</a:t>
            </a:r>
            <a:r>
              <a:rPr lang="id-ID" sz="2100" dirty="0"/>
              <a:t>  (Sistem </a:t>
            </a:r>
            <a:r>
              <a:rPr lang="en-US" sz="2100" dirty="0"/>
              <a:t>P</a:t>
            </a:r>
            <a:r>
              <a:rPr lang="id-ID" sz="2100" dirty="0"/>
              <a:t>emantauan kondisi lingkungan hidup) </a:t>
            </a:r>
          </a:p>
          <a:p>
            <a:pPr marL="901700" indent="-457200">
              <a:buFont typeface="Wingdings" pitchFamily="2" charset="2"/>
              <a:buChar char="Ø"/>
            </a:pPr>
            <a:r>
              <a:rPr lang="en-US" sz="2100" b="1" i="1" dirty="0"/>
              <a:t>Smart Mobility</a:t>
            </a:r>
            <a:r>
              <a:rPr lang="en-US" sz="2100" dirty="0"/>
              <a:t> </a:t>
            </a:r>
            <a:r>
              <a:rPr lang="id-ID" sz="2100" dirty="0"/>
              <a:t> (Sistem pemantauan </a:t>
            </a:r>
            <a:r>
              <a:rPr lang="en-US" sz="2100" dirty="0" err="1"/>
              <a:t>moda</a:t>
            </a:r>
            <a:r>
              <a:rPr lang="en-US" sz="2100" dirty="0"/>
              <a:t> </a:t>
            </a:r>
            <a:r>
              <a:rPr lang="en-US" sz="2100" dirty="0" err="1"/>
              <a:t>transportasi</a:t>
            </a:r>
            <a:r>
              <a:rPr lang="id-ID" sz="2100" dirty="0"/>
              <a:t> darat, laut dan udara) </a:t>
            </a:r>
          </a:p>
          <a:p>
            <a:pPr marL="901700" indent="-457200">
              <a:buFont typeface="Wingdings" pitchFamily="2" charset="2"/>
              <a:buChar char="Ø"/>
            </a:pPr>
            <a:r>
              <a:rPr lang="en-US" sz="2100" b="1" i="1" dirty="0"/>
              <a:t>Smart People</a:t>
            </a:r>
            <a:r>
              <a:rPr lang="en-US" sz="2100" dirty="0"/>
              <a:t> </a:t>
            </a:r>
            <a:r>
              <a:rPr lang="id-ID" sz="2100" dirty="0"/>
              <a:t> (Sistem literasi masyarakat) </a:t>
            </a:r>
          </a:p>
          <a:p>
            <a:pPr marL="901700" indent="-457200">
              <a:buFont typeface="Wingdings" pitchFamily="2" charset="2"/>
              <a:buChar char="Ø"/>
            </a:pPr>
            <a:r>
              <a:rPr lang="en-US" sz="2100" b="1" i="1" dirty="0"/>
              <a:t>Smart Living</a:t>
            </a:r>
            <a:r>
              <a:rPr lang="en-US" sz="2100" dirty="0"/>
              <a:t> </a:t>
            </a:r>
            <a:r>
              <a:rPr lang="id-ID" sz="2100" dirty="0"/>
              <a:t> (Sistem informasi pelayanan kesehatan, Logistik, Pariwisata)  </a:t>
            </a:r>
          </a:p>
          <a:p>
            <a:pPr marL="442913" indent="1588"/>
            <a:r>
              <a:rPr lang="id-ID" sz="2000" b="1" dirty="0">
                <a:solidFill>
                  <a:srgbClr val="0070C0"/>
                </a:solidFill>
              </a:rPr>
              <a:t>Untuk tahun 2018 Jawa Timur Smart Province sebagai tahap awal melakukan integrasi aplikasi pada 3 (tiga) smart </a:t>
            </a:r>
            <a:r>
              <a:rPr lang="id-ID" sz="2000" b="1" dirty="0" smtClean="0">
                <a:solidFill>
                  <a:srgbClr val="0070C0"/>
                </a:solidFill>
              </a:rPr>
              <a:t>, </a:t>
            </a:r>
          </a:p>
          <a:p>
            <a:pPr marL="442913" indent="1588"/>
            <a:r>
              <a:rPr lang="id-ID" sz="2000" b="1" dirty="0" smtClean="0">
                <a:solidFill>
                  <a:srgbClr val="0070C0"/>
                </a:solidFill>
              </a:rPr>
              <a:t>yaitu : </a:t>
            </a:r>
            <a:r>
              <a:rPr lang="en-US" sz="2400" b="1" i="1" dirty="0" smtClean="0">
                <a:solidFill>
                  <a:schemeClr val="bg1"/>
                </a:solidFill>
              </a:rPr>
              <a:t>Smart </a:t>
            </a:r>
            <a:r>
              <a:rPr lang="en-US" sz="2400" b="1" i="1" dirty="0">
                <a:solidFill>
                  <a:schemeClr val="bg1"/>
                </a:solidFill>
              </a:rPr>
              <a:t>Economy</a:t>
            </a:r>
            <a:r>
              <a:rPr lang="id-ID" sz="2400" dirty="0">
                <a:solidFill>
                  <a:schemeClr val="bg1"/>
                </a:solidFill>
              </a:rPr>
              <a:t>, </a:t>
            </a:r>
            <a:r>
              <a:rPr lang="en-US" sz="2400" b="1" i="1" dirty="0">
                <a:solidFill>
                  <a:schemeClr val="bg1"/>
                </a:solidFill>
              </a:rPr>
              <a:t>Smart Governance</a:t>
            </a:r>
            <a:r>
              <a:rPr lang="id-ID" sz="2400" b="1" i="1" dirty="0">
                <a:solidFill>
                  <a:schemeClr val="bg1"/>
                </a:solidFill>
              </a:rPr>
              <a:t>, </a:t>
            </a:r>
            <a:r>
              <a:rPr lang="en-US" sz="2400" b="1" i="1" dirty="0">
                <a:solidFill>
                  <a:schemeClr val="bg1"/>
                </a:solidFill>
              </a:rPr>
              <a:t>Smart Environment</a:t>
            </a:r>
            <a:r>
              <a:rPr lang="id-ID" sz="2400" dirty="0">
                <a:solidFill>
                  <a:schemeClr val="bg1"/>
                </a:solidFill>
              </a:rPr>
              <a:t> </a:t>
            </a:r>
            <a:endParaRPr lang="id-ID" sz="2000" dirty="0">
              <a:solidFill>
                <a:schemeClr val="bg1"/>
              </a:solidFill>
            </a:endParaRPr>
          </a:p>
          <a:p>
            <a:pPr marL="901700" indent="-457200"/>
            <a:endParaRPr lang="id-ID" sz="1050" dirty="0"/>
          </a:p>
        </p:txBody>
      </p:sp>
      <p:sp>
        <p:nvSpPr>
          <p:cNvPr id="3" name="Rectangle 2"/>
          <p:cNvSpPr/>
          <p:nvPr/>
        </p:nvSpPr>
        <p:spPr>
          <a:xfrm>
            <a:off x="2166910" y="464743"/>
            <a:ext cx="792961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sz="2800" b="1" dirty="0">
                <a:solidFill>
                  <a:srgbClr val="FF0000"/>
                </a:solidFill>
              </a:rPr>
              <a:t>Uraian Program Prioritas Tahun 2018  </a:t>
            </a:r>
          </a:p>
        </p:txBody>
      </p:sp>
    </p:spTree>
    <p:extLst>
      <p:ext uri="{BB962C8B-B14F-4D97-AF65-F5344CB8AC3E}">
        <p14:creationId xmlns:p14="http://schemas.microsoft.com/office/powerpoint/2010/main" val="30241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9888"/>
            <a:ext cx="12214345" cy="6877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77" y="2194559"/>
            <a:ext cx="1787061" cy="2178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36" y="5577840"/>
            <a:ext cx="975359" cy="975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" y="4754880"/>
            <a:ext cx="975359" cy="975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2209798"/>
            <a:ext cx="975359" cy="9753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58" y="3671666"/>
            <a:ext cx="975359" cy="9753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79" y="4953000"/>
            <a:ext cx="975359" cy="975359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 rot="20021682">
            <a:off x="3297503" y="955457"/>
            <a:ext cx="3743841" cy="3093634"/>
          </a:xfrm>
          <a:prstGeom prst="arc">
            <a:avLst>
              <a:gd name="adj1" fmla="val 12352554"/>
              <a:gd name="adj2" fmla="val 20990310"/>
            </a:avLst>
          </a:prstGeom>
          <a:ln w="3810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/>
          <a:stretch/>
        </p:blipFill>
        <p:spPr>
          <a:xfrm>
            <a:off x="6235913" y="1603073"/>
            <a:ext cx="5233665" cy="29482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3112583" y="1132545"/>
            <a:ext cx="3438" cy="9190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62488" y="1646958"/>
            <a:ext cx="618475" cy="7048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267029" y="2954321"/>
            <a:ext cx="886779" cy="3919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023418" y="4075051"/>
            <a:ext cx="839070" cy="5955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593563" y="4373808"/>
            <a:ext cx="91824" cy="11101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306661" y="4372818"/>
            <a:ext cx="693821" cy="8525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000482" y="4009679"/>
            <a:ext cx="847046" cy="3631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859099" y="1073676"/>
            <a:ext cx="23787" cy="105879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1639173" y="1800178"/>
            <a:ext cx="703750" cy="76240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1108485" y="3173555"/>
            <a:ext cx="871250" cy="31292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170086" y="4326355"/>
            <a:ext cx="784224" cy="60252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848388" y="4407525"/>
            <a:ext cx="68996" cy="113560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543491" y="4259155"/>
            <a:ext cx="677820" cy="83452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060679" y="3737411"/>
            <a:ext cx="853537" cy="27226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79369" y="5889609"/>
            <a:ext cx="65755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OPD B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8410" y="1453363"/>
            <a:ext cx="98122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INSTANSI</a:t>
            </a:r>
          </a:p>
          <a:p>
            <a:r>
              <a:rPr lang="en-US" sz="1200" b="1" dirty="0" smtClean="0"/>
              <a:t>VERTIKAL A</a:t>
            </a:r>
            <a:endParaRPr 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919916" y="6459680"/>
            <a:ext cx="6511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OPD C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887103" y="4667552"/>
            <a:ext cx="66556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OPD A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9382" y="5730239"/>
            <a:ext cx="67037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OPD D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43202" y="3190697"/>
            <a:ext cx="64472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OPD E</a:t>
            </a:r>
            <a:endParaRPr lang="en-US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42782" y="616581"/>
            <a:ext cx="98122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INSTANSI</a:t>
            </a:r>
          </a:p>
          <a:p>
            <a:pPr algn="ctr"/>
            <a:r>
              <a:rPr lang="en-US" sz="1200" b="1" dirty="0" smtClean="0"/>
              <a:t>VERTIKAL B</a:t>
            </a:r>
            <a:endParaRPr lang="en-US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4" y="456889"/>
            <a:ext cx="1178054" cy="15421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19" y="-85528"/>
            <a:ext cx="1075872" cy="13165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434195" y="2718636"/>
            <a:ext cx="62831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BPS</a:t>
            </a:r>
          </a:p>
          <a:p>
            <a:pPr algn="ctr"/>
            <a:r>
              <a:rPr lang="en-US" sz="1400" b="1" dirty="0" smtClean="0"/>
              <a:t>JATIM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96" y="1366803"/>
            <a:ext cx="1454683" cy="181779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569172" y="3100739"/>
            <a:ext cx="922432" cy="30777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KOMINFO</a:t>
            </a:r>
            <a:endParaRPr lang="en-US" sz="1400" b="1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590484" y="2742403"/>
            <a:ext cx="787286" cy="2219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626337" y="2954321"/>
            <a:ext cx="942490" cy="30480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0006686" y="496536"/>
            <a:ext cx="192851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Gorry-Inline" panose="020F0702020204020204" pitchFamily="34" charset="0"/>
              </a:rPr>
              <a:t>SMART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Gorry-Inline" panose="020F0702020204020204" pitchFamily="34" charset="0"/>
              </a:rPr>
              <a:t>GOVER</a:t>
            </a:r>
            <a:r>
              <a:rPr lang="id-ID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Gorry-Inline" panose="020F0702020204020204" pitchFamily="34" charset="0"/>
              </a:rPr>
              <a:t>NANCE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amGorry-Inline" panose="020F07020202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76931" y="431914"/>
            <a:ext cx="192851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DATA</a:t>
            </a:r>
            <a:endParaRPr lang="en-US" sz="2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>
            <a:off x="8891655" y="383363"/>
            <a:ext cx="1076931" cy="847637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4887102" y="4451659"/>
          <a:ext cx="7241379" cy="250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01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1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6" grpId="0" animBg="1"/>
      <p:bldP spid="48" grpId="0" animBg="1"/>
      <p:bldP spid="50" grpId="0" animBg="1"/>
      <p:bldP spid="78" grpId="0" animBg="1"/>
      <p:bldP spid="57" grpId="0" animBg="1"/>
      <p:bldP spid="24" grpId="0" animBg="1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86214"/>
          </a:xfrm>
          <a:prstGeom prst="rect">
            <a:avLst/>
          </a:prstGeom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126929" y="373305"/>
            <a:ext cx="3761085" cy="2111858"/>
          </a:xfrm>
          <a:prstGeom prst="roundRect">
            <a:avLst/>
          </a:prstGeom>
          <a:solidFill>
            <a:srgbClr val="FFFF0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36761" y="471674"/>
            <a:ext cx="3741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DATA YANG DI SIMPAN DALAM DATABASE SERVER AKAN AMAN KARENA MEMILIKI BEBERAPA FASILITAS YANG TIDAK TERDAPAT PADA KOMPUTER BIASA </a:t>
            </a:r>
          </a:p>
          <a:p>
            <a:pPr lvl="0" algn="ctr"/>
            <a:r>
              <a:rPr lang="en-US" b="1" dirty="0"/>
              <a:t>DAN MENJAMIN KEUTUHAN DATA DARI KERUSAKAN/CRASH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96353" y="380933"/>
            <a:ext cx="3533081" cy="1992831"/>
          </a:xfrm>
          <a:prstGeom prst="roundRect">
            <a:avLst/>
          </a:prstGeom>
          <a:solidFill>
            <a:srgbClr val="FF0000">
              <a:alpha val="7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4096353" y="517683"/>
            <a:ext cx="3533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MENYEDIAKAN MANAGEMENT SYSTEM (INTEGRASI DATA) YANG BISA MELAKUKAN BEBERAPA CARA UNTUK MENGAMBIL DAN MEMBUAT DATA YANG TERSEDIA PADA DATA SERVER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37773" y="403693"/>
            <a:ext cx="4066482" cy="1992831"/>
          </a:xfrm>
          <a:prstGeom prst="roundRect">
            <a:avLst/>
          </a:prstGeom>
          <a:solidFill>
            <a:srgbClr val="FFFF0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903754" y="497480"/>
            <a:ext cx="4000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/>
              <a:t>MEMUDAHKAN AKSES, PENYIMPANAN DATA, MENGEDIT DAN MENGHAPUS DATA USER/ADMIN PEMEGANG OTORITAS DATABASE DENGAN MUDAH MELAKUKAN EDITING DATA YANG SALAH SAAT ENTRY DENGAN DATA YANG TERBARU, ATAU MENGHAPUS DATA SALAH DENGAN CEPAT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96353" y="4813224"/>
            <a:ext cx="3034573" cy="1943565"/>
          </a:xfrm>
          <a:prstGeom prst="roundRect">
            <a:avLst/>
          </a:prstGeom>
          <a:solidFill>
            <a:srgbClr val="002060">
              <a:alpha val="7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4187789" y="4876837"/>
            <a:ext cx="2943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SETIAP PRODUSEN DATA BISA MENGAKSES SECARA BERSAMAAN TANPA HARUS MENGGANGGU SATU SAMA LAIN DALAM KURUN WAKTU BERSAMAAN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81768" y="2684351"/>
            <a:ext cx="3738822" cy="1992831"/>
          </a:xfrm>
          <a:prstGeom prst="roundRect">
            <a:avLst/>
          </a:prstGeom>
          <a:solidFill>
            <a:schemeClr val="accent6">
              <a:lumMod val="50000"/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8329862" y="2711812"/>
            <a:ext cx="3542097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MENGELOMPOKKAN DATA UNTUK MEMPERMUDAH IDENTIFIKASI DATA, DATABASE MENYIAPKAN DATA YANG SESUAI DENGAN PERMINTAAN USER TERHADAP SUATU INFORMASI DENGAN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CEPAT DAN AKURAT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81914" y="4912070"/>
            <a:ext cx="4727608" cy="1830963"/>
          </a:xfrm>
          <a:prstGeom prst="roundRect">
            <a:avLst/>
          </a:prstGeom>
          <a:solidFill>
            <a:srgbClr val="7030A0">
              <a:alpha val="7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flipH="1">
            <a:off x="7272899" y="5094370"/>
            <a:ext cx="4727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DAYA TAMPUNG (SPACE) DATA YANG TERSIMPANG SANGAT BESAR PADA DATABASE SERVER, DAN TELAH MEMILIKI </a:t>
            </a:r>
            <a:r>
              <a:rPr lang="en-US" b="1" i="1" dirty="0">
                <a:solidFill>
                  <a:schemeClr val="bg1"/>
                </a:solidFill>
              </a:rPr>
              <a:t>MIRRORING DATABASE SERVER</a:t>
            </a:r>
            <a:r>
              <a:rPr lang="en-US" b="1" dirty="0">
                <a:solidFill>
                  <a:schemeClr val="bg1"/>
                </a:solidFill>
              </a:rPr>
              <a:t> (DI BATAM) TANPA MENURUNKAN KUALITAS DATA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732098" y="2601504"/>
            <a:ext cx="4171656" cy="1992831"/>
          </a:xfrm>
          <a:prstGeom prst="roundRect">
            <a:avLst/>
          </a:prstGeom>
          <a:solidFill>
            <a:schemeClr val="accent3">
              <a:lumMod val="50000"/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flipH="1">
            <a:off x="3774138" y="2698582"/>
            <a:ext cx="4129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MENGHINDARI DATA GANDA DAN INKONSISTENSI DATA, KARENA SOFTWARE DLM DATABASE MEMPUNYAI KEMAMPUAN MENGINFORMASIKAN KEPADA USER PADA SAAT INPUT DATA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</a:rPr>
              <a:t>KE DALAM DATABASE </a:t>
            </a:r>
            <a:r>
              <a:rPr lang="en-US" b="1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" y="4387021"/>
            <a:ext cx="4242524" cy="315095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9015" y="2786987"/>
            <a:ext cx="37334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KEUNGGULAN</a:t>
            </a:r>
          </a:p>
          <a:p>
            <a:pPr algn="ctr"/>
            <a:r>
              <a:rPr lang="en-US" sz="32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DATABASE</a:t>
            </a:r>
          </a:p>
          <a:p>
            <a:pPr algn="ctr"/>
            <a:r>
              <a:rPr lang="en-US" sz="3200" b="1" cap="none" spc="0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4683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4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kingHands-whi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3832">
            <a:off x="513639" y="905896"/>
            <a:ext cx="4726961" cy="242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14">
            <a:extLst>
              <a:ext uri="{FF2B5EF4-FFF2-40B4-BE49-F238E27FC236}">
                <a16:creationId xmlns="" xmlns:a16="http://schemas.microsoft.com/office/drawing/2014/main" id="{5499D4C3-D5B8-480A-B20C-D270BA0C3023}"/>
              </a:ext>
            </a:extLst>
          </p:cNvPr>
          <p:cNvGrpSpPr/>
          <p:nvPr/>
        </p:nvGrpSpPr>
        <p:grpSpPr>
          <a:xfrm rot="21320766">
            <a:off x="300340" y="714356"/>
            <a:ext cx="5214974" cy="3878520"/>
            <a:chOff x="3742268" y="2033349"/>
            <a:chExt cx="4296282" cy="3750707"/>
          </a:xfrm>
        </p:grpSpPr>
        <p:sp>
          <p:nvSpPr>
            <p:cNvPr id="16" name="Shape 6">
              <a:extLst>
                <a:ext uri="{FF2B5EF4-FFF2-40B4-BE49-F238E27FC236}">
                  <a16:creationId xmlns="" xmlns:a16="http://schemas.microsoft.com/office/drawing/2014/main" id="{2404CF29-92C7-452C-A7B5-051561118457}"/>
                </a:ext>
              </a:extLst>
            </p:cNvPr>
            <p:cNvSpPr/>
            <p:nvPr/>
          </p:nvSpPr>
          <p:spPr>
            <a:xfrm>
              <a:off x="5156233" y="5716335"/>
              <a:ext cx="1464334" cy="6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17" name="Shape 6">
              <a:extLst>
                <a:ext uri="{FF2B5EF4-FFF2-40B4-BE49-F238E27FC236}">
                  <a16:creationId xmlns="" xmlns:a16="http://schemas.microsoft.com/office/drawing/2014/main" id="{7EBA0DEA-BB30-4BB2-A05A-FE5AA28B1C3D}"/>
                </a:ext>
              </a:extLst>
            </p:cNvPr>
            <p:cNvSpPr/>
            <p:nvPr/>
          </p:nvSpPr>
          <p:spPr>
            <a:xfrm>
              <a:off x="5148520" y="5698509"/>
              <a:ext cx="1479760" cy="6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30000"/>
                  </a:srgbClr>
                </a:gs>
                <a:gs pos="76000">
                  <a:srgbClr val="32373C">
                    <a:alpha val="8000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18" name="Shape 7">
              <a:extLst>
                <a:ext uri="{FF2B5EF4-FFF2-40B4-BE49-F238E27FC236}">
                  <a16:creationId xmlns="" xmlns:a16="http://schemas.microsoft.com/office/drawing/2014/main" id="{C408D9FD-2AA8-4229-8345-7A5FD694695B}"/>
                </a:ext>
              </a:extLst>
            </p:cNvPr>
            <p:cNvSpPr/>
            <p:nvPr/>
          </p:nvSpPr>
          <p:spPr>
            <a:xfrm>
              <a:off x="3742268" y="4635867"/>
              <a:ext cx="4296281" cy="485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19" name="Shape 8">
              <a:extLst>
                <a:ext uri="{FF2B5EF4-FFF2-40B4-BE49-F238E27FC236}">
                  <a16:creationId xmlns="" xmlns:a16="http://schemas.microsoft.com/office/drawing/2014/main" id="{5C243C0C-4DE5-446C-BB7F-98D5A54F8A85}"/>
                </a:ext>
              </a:extLst>
            </p:cNvPr>
            <p:cNvSpPr/>
            <p:nvPr/>
          </p:nvSpPr>
          <p:spPr>
            <a:xfrm>
              <a:off x="3742268" y="2033349"/>
              <a:ext cx="4296282" cy="2607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6000">
                  <a:srgbClr val="32373C"/>
                </a:gs>
                <a:gs pos="62000">
                  <a:srgbClr val="000000"/>
                </a:gs>
              </a:gsLst>
              <a:lin ang="18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0" name="Shape 9">
              <a:extLst>
                <a:ext uri="{FF2B5EF4-FFF2-40B4-BE49-F238E27FC236}">
                  <a16:creationId xmlns="" xmlns:a16="http://schemas.microsoft.com/office/drawing/2014/main" id="{3C8F514E-5B09-4850-BA6A-43C078E73C1E}"/>
                </a:ext>
              </a:extLst>
            </p:cNvPr>
            <p:cNvSpPr/>
            <p:nvPr/>
          </p:nvSpPr>
          <p:spPr>
            <a:xfrm>
              <a:off x="5154883" y="5711236"/>
              <a:ext cx="1468712" cy="4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1" name="Shape 10">
              <a:extLst>
                <a:ext uri="{FF2B5EF4-FFF2-40B4-BE49-F238E27FC236}">
                  <a16:creationId xmlns="" xmlns:a16="http://schemas.microsoft.com/office/drawing/2014/main" id="{D909C581-70BB-454A-BA15-85BBE62DB67C}"/>
                </a:ext>
              </a:extLst>
            </p:cNvPr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6000">
                  <a:srgbClr val="A4A7A8"/>
                </a:gs>
                <a:gs pos="0">
                  <a:srgbClr val="A4A7A8"/>
                </a:gs>
                <a:gs pos="34000">
                  <a:srgbClr val="F5F8FA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2" name="Shape 11">
              <a:extLst>
                <a:ext uri="{FF2B5EF4-FFF2-40B4-BE49-F238E27FC236}">
                  <a16:creationId xmlns="" xmlns:a16="http://schemas.microsoft.com/office/drawing/2014/main" id="{6D16F990-1F45-413C-91B3-EF77DA49B8CF}"/>
                </a:ext>
              </a:extLst>
            </p:cNvPr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5000">
                  <a:srgbClr val="000000">
                    <a:alpha val="30000"/>
                  </a:srgbClr>
                </a:gs>
                <a:gs pos="36000">
                  <a:srgbClr val="FFFFFF">
                    <a:alpha val="0"/>
                  </a:srgbClr>
                </a:gs>
                <a:gs pos="95000">
                  <a:srgbClr val="FFFFFF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3" name="Shape 12">
              <a:extLst>
                <a:ext uri="{FF2B5EF4-FFF2-40B4-BE49-F238E27FC236}">
                  <a16:creationId xmlns="" xmlns:a16="http://schemas.microsoft.com/office/drawing/2014/main" id="{77E34307-B3DF-4086-9CD2-32579B0227E0}"/>
                </a:ext>
              </a:extLst>
            </p:cNvPr>
            <p:cNvSpPr/>
            <p:nvPr/>
          </p:nvSpPr>
          <p:spPr>
            <a:xfrm>
              <a:off x="5148520" y="5704872"/>
              <a:ext cx="1480363" cy="4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87000">
                  <a:srgbClr val="F5F8FA"/>
                </a:gs>
                <a:gs pos="13000">
                  <a:srgbClr val="F5F8FA"/>
                </a:gs>
                <a:gs pos="100000">
                  <a:srgbClr val="6A6A6A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4" name="Shape 13">
              <a:extLst>
                <a:ext uri="{FF2B5EF4-FFF2-40B4-BE49-F238E27FC236}">
                  <a16:creationId xmlns="" xmlns:a16="http://schemas.microsoft.com/office/drawing/2014/main" id="{729E9DF4-C7F8-44E7-937F-6D573DFDB8B7}"/>
                </a:ext>
              </a:extLst>
            </p:cNvPr>
            <p:cNvSpPr/>
            <p:nvPr/>
          </p:nvSpPr>
          <p:spPr>
            <a:xfrm>
              <a:off x="5148520" y="5342174"/>
              <a:ext cx="563717" cy="38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 flip="none" rotWithShape="1">
              <a:gsLst>
                <a:gs pos="94000">
                  <a:srgbClr val="F5F8FA"/>
                </a:gs>
                <a:gs pos="35000">
                  <a:srgbClr val="FFFFFF">
                    <a:alpha val="0"/>
                  </a:srgbClr>
                </a:gs>
              </a:gsLst>
              <a:lin ang="900000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5" name="Shape 14">
              <a:extLst>
                <a:ext uri="{FF2B5EF4-FFF2-40B4-BE49-F238E27FC236}">
                  <a16:creationId xmlns="" xmlns:a16="http://schemas.microsoft.com/office/drawing/2014/main" id="{B0DE9512-3F39-477E-84EA-9D1154D3160B}"/>
                </a:ext>
              </a:extLst>
            </p:cNvPr>
            <p:cNvSpPr/>
            <p:nvPr/>
          </p:nvSpPr>
          <p:spPr>
            <a:xfrm>
              <a:off x="6064811" y="5342174"/>
              <a:ext cx="563717" cy="38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rgbClr val="EEEFF1">
                    <a:alpha val="0"/>
                  </a:srgbClr>
                </a:gs>
                <a:gs pos="21000">
                  <a:srgbClr val="F5F8FA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6" name="Shape 16">
              <a:extLst>
                <a:ext uri="{FF2B5EF4-FFF2-40B4-BE49-F238E27FC236}">
                  <a16:creationId xmlns="" xmlns:a16="http://schemas.microsoft.com/office/drawing/2014/main" id="{84FF2D8F-CFA3-40E3-91E4-69AB2FFC0AD1}"/>
                </a:ext>
              </a:extLst>
            </p:cNvPr>
            <p:cNvSpPr/>
            <p:nvPr/>
          </p:nvSpPr>
          <p:spPr>
            <a:xfrm>
              <a:off x="3742268" y="4642230"/>
              <a:ext cx="4296281" cy="5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7" name="Shape 17">
              <a:extLst>
                <a:ext uri="{FF2B5EF4-FFF2-40B4-BE49-F238E27FC236}">
                  <a16:creationId xmlns="" xmlns:a16="http://schemas.microsoft.com/office/drawing/2014/main" id="{0CABDA82-376E-4A31-8726-5A36272371E3}"/>
                </a:ext>
              </a:extLst>
            </p:cNvPr>
            <p:cNvSpPr/>
            <p:nvPr/>
          </p:nvSpPr>
          <p:spPr>
            <a:xfrm>
              <a:off x="5861191" y="2084254"/>
              <a:ext cx="55723" cy="5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28000">
                  <a:srgbClr val="666666"/>
                </a:gs>
                <a:gs pos="86000">
                  <a:srgbClr val="090909"/>
                </a:gs>
              </a:gsLst>
              <a:lin ang="3558017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8" name="Shape 18">
              <a:extLst>
                <a:ext uri="{FF2B5EF4-FFF2-40B4-BE49-F238E27FC236}">
                  <a16:creationId xmlns="" xmlns:a16="http://schemas.microsoft.com/office/drawing/2014/main" id="{15CFEE19-EADE-422B-BE2F-A69874653942}"/>
                </a:ext>
              </a:extLst>
            </p:cNvPr>
            <p:cNvSpPr/>
            <p:nvPr/>
          </p:nvSpPr>
          <p:spPr>
            <a:xfrm>
              <a:off x="5867554" y="2090617"/>
              <a:ext cx="43907" cy="4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30000">
                  <a:srgbClr val="474747"/>
                </a:gs>
                <a:gs pos="70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9" name="Shape 19">
              <a:extLst>
                <a:ext uri="{FF2B5EF4-FFF2-40B4-BE49-F238E27FC236}">
                  <a16:creationId xmlns="" xmlns:a16="http://schemas.microsoft.com/office/drawing/2014/main" id="{FE3B4936-31AB-4077-9B6C-E90EF589CA52}"/>
                </a:ext>
              </a:extLst>
            </p:cNvPr>
            <p:cNvSpPr/>
            <p:nvPr/>
          </p:nvSpPr>
          <p:spPr>
            <a:xfrm>
              <a:off x="5883462" y="2106525"/>
              <a:ext cx="10795" cy="10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</p:grpSp>
      <p:sp>
        <p:nvSpPr>
          <p:cNvPr id="39" name="Title 4"/>
          <p:cNvSpPr txBox="1">
            <a:spLocks/>
          </p:cNvSpPr>
          <p:nvPr/>
        </p:nvSpPr>
        <p:spPr>
          <a:xfrm>
            <a:off x="6024562" y="3143248"/>
            <a:ext cx="1285884" cy="88740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300" dirty="0">
                <a:solidFill>
                  <a:srgbClr val="222A3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Y</a:t>
            </a: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ou!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86224" y="1844842"/>
            <a:ext cx="1313594" cy="2114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hank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57530" y="2617783"/>
            <a:ext cx="968870" cy="1291827"/>
            <a:chOff x="2381224" y="2617783"/>
            <a:chExt cx="968870" cy="1291827"/>
          </a:xfrm>
        </p:grpSpPr>
        <p:sp>
          <p:nvSpPr>
            <p:cNvPr id="8" name="Rectangle 7"/>
            <p:cNvSpPr/>
            <p:nvPr/>
          </p:nvSpPr>
          <p:spPr>
            <a:xfrm>
              <a:off x="2381224" y="2617783"/>
              <a:ext cx="968870" cy="1291827"/>
            </a:xfrm>
            <a:prstGeom prst="rect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631161" y="2878338"/>
              <a:ext cx="470345" cy="823500"/>
            </a:xfrm>
            <a:custGeom>
              <a:avLst/>
              <a:gdLst/>
              <a:ahLst/>
              <a:cxnLst/>
              <a:rect l="l" t="t" r="r" b="b"/>
              <a:pathLst>
                <a:path w="1468794" h="1928720">
                  <a:moveTo>
                    <a:pt x="57861" y="0"/>
                  </a:moveTo>
                  <a:lnTo>
                    <a:pt x="1410932" y="0"/>
                  </a:lnTo>
                  <a:cubicBezTo>
                    <a:pt x="1419834" y="0"/>
                    <a:pt x="1427994" y="2720"/>
                    <a:pt x="1435412" y="8160"/>
                  </a:cubicBezTo>
                  <a:cubicBezTo>
                    <a:pt x="1442830" y="13600"/>
                    <a:pt x="1449012" y="22501"/>
                    <a:pt x="1453957" y="34865"/>
                  </a:cubicBezTo>
                  <a:cubicBezTo>
                    <a:pt x="1458903" y="47229"/>
                    <a:pt x="1462612" y="63796"/>
                    <a:pt x="1465085" y="84567"/>
                  </a:cubicBezTo>
                  <a:cubicBezTo>
                    <a:pt x="1467558" y="105338"/>
                    <a:pt x="1468794" y="130559"/>
                    <a:pt x="1468794" y="160232"/>
                  </a:cubicBezTo>
                  <a:cubicBezTo>
                    <a:pt x="1468794" y="188915"/>
                    <a:pt x="1467558" y="213395"/>
                    <a:pt x="1465085" y="233672"/>
                  </a:cubicBezTo>
                  <a:cubicBezTo>
                    <a:pt x="1462612" y="253948"/>
                    <a:pt x="1458903" y="270268"/>
                    <a:pt x="1453957" y="282631"/>
                  </a:cubicBezTo>
                  <a:cubicBezTo>
                    <a:pt x="1449012" y="294995"/>
                    <a:pt x="1442830" y="304144"/>
                    <a:pt x="1435412" y="310079"/>
                  </a:cubicBezTo>
                  <a:cubicBezTo>
                    <a:pt x="1427994" y="316013"/>
                    <a:pt x="1419834" y="318980"/>
                    <a:pt x="1410932" y="318980"/>
                  </a:cubicBezTo>
                  <a:lnTo>
                    <a:pt x="930236" y="318980"/>
                  </a:lnTo>
                  <a:lnTo>
                    <a:pt x="930236" y="1866407"/>
                  </a:lnTo>
                  <a:cubicBezTo>
                    <a:pt x="930236" y="1876298"/>
                    <a:pt x="927021" y="1885200"/>
                    <a:pt x="920592" y="1893112"/>
                  </a:cubicBezTo>
                  <a:cubicBezTo>
                    <a:pt x="914163" y="1901025"/>
                    <a:pt x="903531" y="1907454"/>
                    <a:pt x="888694" y="1912400"/>
                  </a:cubicBezTo>
                  <a:cubicBezTo>
                    <a:pt x="873858" y="1917345"/>
                    <a:pt x="853829" y="1921301"/>
                    <a:pt x="828607" y="1924269"/>
                  </a:cubicBezTo>
                  <a:cubicBezTo>
                    <a:pt x="803386" y="1927236"/>
                    <a:pt x="771982" y="1928720"/>
                    <a:pt x="734397" y="1928720"/>
                  </a:cubicBezTo>
                  <a:cubicBezTo>
                    <a:pt x="696811" y="1928720"/>
                    <a:pt x="665408" y="1927236"/>
                    <a:pt x="640186" y="1924269"/>
                  </a:cubicBezTo>
                  <a:cubicBezTo>
                    <a:pt x="614964" y="1921301"/>
                    <a:pt x="594935" y="1917345"/>
                    <a:pt x="580099" y="1912400"/>
                  </a:cubicBezTo>
                  <a:cubicBezTo>
                    <a:pt x="565263" y="1907454"/>
                    <a:pt x="554630" y="1901025"/>
                    <a:pt x="548201" y="1893112"/>
                  </a:cubicBezTo>
                  <a:cubicBezTo>
                    <a:pt x="541772" y="1885200"/>
                    <a:pt x="538558" y="1876298"/>
                    <a:pt x="538558" y="1866407"/>
                  </a:cubicBezTo>
                  <a:lnTo>
                    <a:pt x="538558" y="318980"/>
                  </a:lnTo>
                  <a:lnTo>
                    <a:pt x="57861" y="318980"/>
                  </a:lnTo>
                  <a:cubicBezTo>
                    <a:pt x="47970" y="318980"/>
                    <a:pt x="39563" y="316013"/>
                    <a:pt x="32640" y="310079"/>
                  </a:cubicBezTo>
                  <a:cubicBezTo>
                    <a:pt x="25716" y="304144"/>
                    <a:pt x="19781" y="294995"/>
                    <a:pt x="14836" y="282631"/>
                  </a:cubicBezTo>
                  <a:cubicBezTo>
                    <a:pt x="9891" y="270268"/>
                    <a:pt x="6181" y="253948"/>
                    <a:pt x="3709" y="233672"/>
                  </a:cubicBezTo>
                  <a:cubicBezTo>
                    <a:pt x="1236" y="213395"/>
                    <a:pt x="0" y="188915"/>
                    <a:pt x="0" y="160232"/>
                  </a:cubicBezTo>
                  <a:cubicBezTo>
                    <a:pt x="0" y="130559"/>
                    <a:pt x="1236" y="105338"/>
                    <a:pt x="3709" y="84567"/>
                  </a:cubicBezTo>
                  <a:cubicBezTo>
                    <a:pt x="6181" y="63796"/>
                    <a:pt x="9891" y="47229"/>
                    <a:pt x="14836" y="34865"/>
                  </a:cubicBezTo>
                  <a:cubicBezTo>
                    <a:pt x="19781" y="22501"/>
                    <a:pt x="25716" y="13600"/>
                    <a:pt x="32640" y="8160"/>
                  </a:cubicBezTo>
                  <a:cubicBezTo>
                    <a:pt x="39563" y="2720"/>
                    <a:pt x="47970" y="0"/>
                    <a:pt x="5786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42547" y="2886048"/>
              <a:ext cx="707547" cy="1023562"/>
            </a:xfrm>
            <a:custGeom>
              <a:avLst/>
              <a:gdLst>
                <a:gd name="connsiteX0" fmla="*/ 0 w 2209529"/>
                <a:gd name="connsiteY0" fmla="*/ 293050 h 2397284"/>
                <a:gd name="connsiteX1" fmla="*/ 22306 w 2209529"/>
                <a:gd name="connsiteY1" fmla="*/ 300922 h 2397284"/>
                <a:gd name="connsiteX2" fmla="*/ 503003 w 2209529"/>
                <a:gd name="connsiteY2" fmla="*/ 300922 h 2397284"/>
                <a:gd name="connsiteX3" fmla="*/ 503003 w 2209529"/>
                <a:gd name="connsiteY3" fmla="*/ 729388 h 2397284"/>
                <a:gd name="connsiteX4" fmla="*/ 1406731 w 2209529"/>
                <a:gd name="connsiteY4" fmla="*/ 0 h 2397284"/>
                <a:gd name="connsiteX5" fmla="*/ 2209529 w 2209529"/>
                <a:gd name="connsiteY5" fmla="*/ 696401 h 2397284"/>
                <a:gd name="connsiteX6" fmla="*/ 2209529 w 2209529"/>
                <a:gd name="connsiteY6" fmla="*/ 2397284 h 2397284"/>
                <a:gd name="connsiteX7" fmla="*/ 1115822 w 2209529"/>
                <a:gd name="connsiteY7" fmla="*/ 2397284 h 2397284"/>
                <a:gd name="connsiteX8" fmla="*/ 516470 w 2209529"/>
                <a:gd name="connsiteY8" fmla="*/ 1877366 h 2397284"/>
                <a:gd name="connsiteX9" fmla="*/ 544544 w 2209529"/>
                <a:gd name="connsiteY9" fmla="*/ 1894342 h 2397284"/>
                <a:gd name="connsiteX10" fmla="*/ 604631 w 2209529"/>
                <a:gd name="connsiteY10" fmla="*/ 1906211 h 2397284"/>
                <a:gd name="connsiteX11" fmla="*/ 698842 w 2209529"/>
                <a:gd name="connsiteY11" fmla="*/ 1910662 h 2397284"/>
                <a:gd name="connsiteX12" fmla="*/ 793052 w 2209529"/>
                <a:gd name="connsiteY12" fmla="*/ 1906211 h 2397284"/>
                <a:gd name="connsiteX13" fmla="*/ 853139 w 2209529"/>
                <a:gd name="connsiteY13" fmla="*/ 1894342 h 2397284"/>
                <a:gd name="connsiteX14" fmla="*/ 885037 w 2209529"/>
                <a:gd name="connsiteY14" fmla="*/ 1875054 h 2397284"/>
                <a:gd name="connsiteX15" fmla="*/ 894681 w 2209529"/>
                <a:gd name="connsiteY15" fmla="*/ 1848349 h 2397284"/>
                <a:gd name="connsiteX16" fmla="*/ 894681 w 2209529"/>
                <a:gd name="connsiteY16" fmla="*/ 300922 h 2397284"/>
                <a:gd name="connsiteX17" fmla="*/ 1375377 w 2209529"/>
                <a:gd name="connsiteY17" fmla="*/ 300922 h 2397284"/>
                <a:gd name="connsiteX18" fmla="*/ 1399857 w 2209529"/>
                <a:gd name="connsiteY18" fmla="*/ 292021 h 2397284"/>
                <a:gd name="connsiteX19" fmla="*/ 1418402 w 2209529"/>
                <a:gd name="connsiteY19" fmla="*/ 264573 h 2397284"/>
                <a:gd name="connsiteX20" fmla="*/ 1429530 w 2209529"/>
                <a:gd name="connsiteY20" fmla="*/ 215614 h 2397284"/>
                <a:gd name="connsiteX21" fmla="*/ 1433239 w 2209529"/>
                <a:gd name="connsiteY21" fmla="*/ 142174 h 2397284"/>
                <a:gd name="connsiteX22" fmla="*/ 1429530 w 2209529"/>
                <a:gd name="connsiteY22" fmla="*/ 66509 h 2397284"/>
                <a:gd name="connsiteX23" fmla="*/ 1418402 w 2209529"/>
                <a:gd name="connsiteY23" fmla="*/ 16807 h 239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09529" h="2397284">
                  <a:moveTo>
                    <a:pt x="0" y="293050"/>
                  </a:moveTo>
                  <a:lnTo>
                    <a:pt x="22306" y="300922"/>
                  </a:lnTo>
                  <a:lnTo>
                    <a:pt x="503003" y="300922"/>
                  </a:lnTo>
                  <a:lnTo>
                    <a:pt x="503003" y="729388"/>
                  </a:lnTo>
                  <a:close/>
                  <a:moveTo>
                    <a:pt x="1406731" y="0"/>
                  </a:moveTo>
                  <a:lnTo>
                    <a:pt x="2209529" y="696401"/>
                  </a:lnTo>
                  <a:lnTo>
                    <a:pt x="2209529" y="2397284"/>
                  </a:lnTo>
                  <a:lnTo>
                    <a:pt x="1115822" y="2397284"/>
                  </a:lnTo>
                  <a:lnTo>
                    <a:pt x="516470" y="1877366"/>
                  </a:lnTo>
                  <a:lnTo>
                    <a:pt x="544544" y="1894342"/>
                  </a:lnTo>
                  <a:cubicBezTo>
                    <a:pt x="559380" y="1899287"/>
                    <a:pt x="579409" y="1903243"/>
                    <a:pt x="604631" y="1906211"/>
                  </a:cubicBezTo>
                  <a:cubicBezTo>
                    <a:pt x="629853" y="1909178"/>
                    <a:pt x="661256" y="1910662"/>
                    <a:pt x="698842" y="1910662"/>
                  </a:cubicBezTo>
                  <a:cubicBezTo>
                    <a:pt x="736427" y="1910662"/>
                    <a:pt x="767831" y="1909178"/>
                    <a:pt x="793052" y="1906211"/>
                  </a:cubicBezTo>
                  <a:cubicBezTo>
                    <a:pt x="818274" y="1903243"/>
                    <a:pt x="838303" y="1899287"/>
                    <a:pt x="853139" y="1894342"/>
                  </a:cubicBezTo>
                  <a:cubicBezTo>
                    <a:pt x="867976" y="1889396"/>
                    <a:pt x="878608" y="1882967"/>
                    <a:pt x="885037" y="1875054"/>
                  </a:cubicBezTo>
                  <a:cubicBezTo>
                    <a:pt x="891466" y="1867142"/>
                    <a:pt x="894681" y="1858240"/>
                    <a:pt x="894681" y="1848349"/>
                  </a:cubicBezTo>
                  <a:lnTo>
                    <a:pt x="894681" y="300922"/>
                  </a:lnTo>
                  <a:lnTo>
                    <a:pt x="1375377" y="300922"/>
                  </a:lnTo>
                  <a:cubicBezTo>
                    <a:pt x="1384279" y="300922"/>
                    <a:pt x="1392439" y="297955"/>
                    <a:pt x="1399857" y="292021"/>
                  </a:cubicBezTo>
                  <a:cubicBezTo>
                    <a:pt x="1407275" y="286086"/>
                    <a:pt x="1413457" y="276937"/>
                    <a:pt x="1418402" y="264573"/>
                  </a:cubicBezTo>
                  <a:cubicBezTo>
                    <a:pt x="1423348" y="252210"/>
                    <a:pt x="1427057" y="235890"/>
                    <a:pt x="1429530" y="215614"/>
                  </a:cubicBezTo>
                  <a:cubicBezTo>
                    <a:pt x="1432003" y="195337"/>
                    <a:pt x="1433239" y="170857"/>
                    <a:pt x="1433239" y="142174"/>
                  </a:cubicBezTo>
                  <a:cubicBezTo>
                    <a:pt x="1433239" y="112501"/>
                    <a:pt x="1432003" y="87280"/>
                    <a:pt x="1429530" y="66509"/>
                  </a:cubicBezTo>
                  <a:cubicBezTo>
                    <a:pt x="1427057" y="45738"/>
                    <a:pt x="1423348" y="29171"/>
                    <a:pt x="1418402" y="168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38836" y="2624540"/>
            <a:ext cx="1003298" cy="1291827"/>
            <a:chOff x="5062530" y="2624540"/>
            <a:chExt cx="1003298" cy="1291827"/>
          </a:xfrm>
        </p:grpSpPr>
        <p:sp>
          <p:nvSpPr>
            <p:cNvPr id="12" name="Rectangle 11"/>
            <p:cNvSpPr/>
            <p:nvPr/>
          </p:nvSpPr>
          <p:spPr>
            <a:xfrm>
              <a:off x="5062530" y="2624540"/>
              <a:ext cx="968871" cy="1291827"/>
            </a:xfrm>
            <a:prstGeom prst="rect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67559" y="2871785"/>
              <a:ext cx="598269" cy="1020092"/>
            </a:xfrm>
            <a:custGeom>
              <a:avLst/>
              <a:gdLst>
                <a:gd name="connsiteX0" fmla="*/ 0 w 1868275"/>
                <a:gd name="connsiteY0" fmla="*/ 1718 h 2389158"/>
                <a:gd name="connsiteX1" fmla="*/ 506810 w 1868275"/>
                <a:gd name="connsiteY1" fmla="*/ 441359 h 2389158"/>
                <a:gd name="connsiteX2" fmla="*/ 476232 w 1868275"/>
                <a:gd name="connsiteY2" fmla="*/ 509406 h 2389158"/>
                <a:gd name="connsiteX3" fmla="*/ 418370 w 1868275"/>
                <a:gd name="connsiteY3" fmla="*/ 653319 h 2389158"/>
                <a:gd name="connsiteX4" fmla="*/ 360509 w 1868275"/>
                <a:gd name="connsiteY4" fmla="*/ 809100 h 2389158"/>
                <a:gd name="connsiteX5" fmla="*/ 357541 w 1868275"/>
                <a:gd name="connsiteY5" fmla="*/ 809100 h 2389158"/>
                <a:gd name="connsiteX6" fmla="*/ 295971 w 1868275"/>
                <a:gd name="connsiteY6" fmla="*/ 650351 h 2389158"/>
                <a:gd name="connsiteX7" fmla="*/ 234400 w 1868275"/>
                <a:gd name="connsiteY7" fmla="*/ 506439 h 2389158"/>
                <a:gd name="connsiteX8" fmla="*/ 20757 w 1868275"/>
                <a:gd name="connsiteY8" fmla="*/ 34645 h 2389158"/>
                <a:gd name="connsiteX9" fmla="*/ 1103694 w 1868275"/>
                <a:gd name="connsiteY9" fmla="*/ 0 h 2389158"/>
                <a:gd name="connsiteX10" fmla="*/ 1868275 w 1868275"/>
                <a:gd name="connsiteY10" fmla="*/ 663249 h 2389158"/>
                <a:gd name="connsiteX11" fmla="*/ 1868275 w 1868275"/>
                <a:gd name="connsiteY11" fmla="*/ 2389158 h 2389158"/>
                <a:gd name="connsiteX12" fmla="*/ 768108 w 1868275"/>
                <a:gd name="connsiteY12" fmla="*/ 2389158 h 2389158"/>
                <a:gd name="connsiteX13" fmla="*/ 176188 w 1868275"/>
                <a:gd name="connsiteY13" fmla="*/ 1875688 h 2389158"/>
                <a:gd name="connsiteX14" fmla="*/ 193600 w 1868275"/>
                <a:gd name="connsiteY14" fmla="*/ 1886216 h 2389158"/>
                <a:gd name="connsiteX15" fmla="*/ 253687 w 1868275"/>
                <a:gd name="connsiteY15" fmla="*/ 1898085 h 2389158"/>
                <a:gd name="connsiteX16" fmla="*/ 348639 w 1868275"/>
                <a:gd name="connsiteY16" fmla="*/ 1902536 h 2389158"/>
                <a:gd name="connsiteX17" fmla="*/ 442850 w 1868275"/>
                <a:gd name="connsiteY17" fmla="*/ 1898085 h 2389158"/>
                <a:gd name="connsiteX18" fmla="*/ 502937 w 1868275"/>
                <a:gd name="connsiteY18" fmla="*/ 1886216 h 2389158"/>
                <a:gd name="connsiteX19" fmla="*/ 534835 w 1868275"/>
                <a:gd name="connsiteY19" fmla="*/ 1866928 h 2389158"/>
                <a:gd name="connsiteX20" fmla="*/ 544479 w 1868275"/>
                <a:gd name="connsiteY20" fmla="*/ 1840223 h 2389158"/>
                <a:gd name="connsiteX21" fmla="*/ 544479 w 1868275"/>
                <a:gd name="connsiteY21" fmla="*/ 1165171 h 2389158"/>
                <a:gd name="connsiteX22" fmla="*/ 1069684 w 1868275"/>
                <a:gd name="connsiteY22" fmla="*/ 119212 h 2389158"/>
                <a:gd name="connsiteX23" fmla="*/ 1105291 w 1868275"/>
                <a:gd name="connsiteY23" fmla="*/ 34645 h 2389158"/>
                <a:gd name="connsiteX24" fmla="*/ 1107702 w 1868275"/>
                <a:gd name="connsiteY24" fmla="*/ 7383 h 238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8275" h="2389158">
                  <a:moveTo>
                    <a:pt x="0" y="1718"/>
                  </a:moveTo>
                  <a:lnTo>
                    <a:pt x="506810" y="441359"/>
                  </a:lnTo>
                  <a:lnTo>
                    <a:pt x="476232" y="509406"/>
                  </a:lnTo>
                  <a:cubicBezTo>
                    <a:pt x="457439" y="554904"/>
                    <a:pt x="438152" y="602875"/>
                    <a:pt x="418370" y="653319"/>
                  </a:cubicBezTo>
                  <a:cubicBezTo>
                    <a:pt x="398588" y="703762"/>
                    <a:pt x="379301" y="755689"/>
                    <a:pt x="360509" y="809100"/>
                  </a:cubicBezTo>
                  <a:lnTo>
                    <a:pt x="357541" y="809100"/>
                  </a:lnTo>
                  <a:cubicBezTo>
                    <a:pt x="336770" y="753711"/>
                    <a:pt x="316247" y="700795"/>
                    <a:pt x="295971" y="650351"/>
                  </a:cubicBezTo>
                  <a:cubicBezTo>
                    <a:pt x="275694" y="599908"/>
                    <a:pt x="255171" y="551937"/>
                    <a:pt x="234400" y="506439"/>
                  </a:cubicBezTo>
                  <a:lnTo>
                    <a:pt x="20757" y="34645"/>
                  </a:lnTo>
                  <a:close/>
                  <a:moveTo>
                    <a:pt x="1103694" y="0"/>
                  </a:moveTo>
                  <a:lnTo>
                    <a:pt x="1868275" y="663249"/>
                  </a:lnTo>
                  <a:lnTo>
                    <a:pt x="1868275" y="2389158"/>
                  </a:lnTo>
                  <a:lnTo>
                    <a:pt x="768108" y="2389158"/>
                  </a:lnTo>
                  <a:lnTo>
                    <a:pt x="176188" y="1875688"/>
                  </a:lnTo>
                  <a:lnTo>
                    <a:pt x="193600" y="1886216"/>
                  </a:lnTo>
                  <a:cubicBezTo>
                    <a:pt x="208931" y="1891161"/>
                    <a:pt x="228960" y="1895117"/>
                    <a:pt x="253687" y="1898085"/>
                  </a:cubicBezTo>
                  <a:cubicBezTo>
                    <a:pt x="278414" y="1901052"/>
                    <a:pt x="310065" y="1902536"/>
                    <a:pt x="348639" y="1902536"/>
                  </a:cubicBezTo>
                  <a:cubicBezTo>
                    <a:pt x="386225" y="1902536"/>
                    <a:pt x="417628" y="1901052"/>
                    <a:pt x="442850" y="1898085"/>
                  </a:cubicBezTo>
                  <a:cubicBezTo>
                    <a:pt x="468072" y="1895117"/>
                    <a:pt x="488101" y="1891161"/>
                    <a:pt x="502937" y="1886216"/>
                  </a:cubicBezTo>
                  <a:cubicBezTo>
                    <a:pt x="517773" y="1881270"/>
                    <a:pt x="528406" y="1874841"/>
                    <a:pt x="534835" y="1866928"/>
                  </a:cubicBezTo>
                  <a:cubicBezTo>
                    <a:pt x="541264" y="1859016"/>
                    <a:pt x="544479" y="1850114"/>
                    <a:pt x="544479" y="1840223"/>
                  </a:cubicBezTo>
                  <a:lnTo>
                    <a:pt x="544479" y="1165171"/>
                  </a:lnTo>
                  <a:lnTo>
                    <a:pt x="1069684" y="119212"/>
                  </a:lnTo>
                  <a:cubicBezTo>
                    <a:pt x="1087488" y="83604"/>
                    <a:pt x="1099357" y="55416"/>
                    <a:pt x="1105291" y="34645"/>
                  </a:cubicBezTo>
                  <a:cubicBezTo>
                    <a:pt x="1108259" y="24260"/>
                    <a:pt x="1109062" y="15172"/>
                    <a:pt x="1107702" y="738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35819" y="2856804"/>
              <a:ext cx="486659" cy="827301"/>
            </a:xfrm>
            <a:custGeom>
              <a:avLst/>
              <a:gdLst/>
              <a:ahLst/>
              <a:cxnLst/>
              <a:rect l="l" t="t" r="r" b="b"/>
              <a:pathLst>
                <a:path w="1519738" h="1937622">
                  <a:moveTo>
                    <a:pt x="202189" y="0"/>
                  </a:moveTo>
                  <a:cubicBezTo>
                    <a:pt x="247688" y="0"/>
                    <a:pt x="284036" y="989"/>
                    <a:pt x="311236" y="2967"/>
                  </a:cubicBezTo>
                  <a:cubicBezTo>
                    <a:pt x="338436" y="4946"/>
                    <a:pt x="359949" y="8655"/>
                    <a:pt x="375774" y="14095"/>
                  </a:cubicBezTo>
                  <a:cubicBezTo>
                    <a:pt x="391600" y="19534"/>
                    <a:pt x="403221" y="26705"/>
                    <a:pt x="410640" y="35607"/>
                  </a:cubicBezTo>
                  <a:cubicBezTo>
                    <a:pt x="418058" y="44509"/>
                    <a:pt x="425229" y="55883"/>
                    <a:pt x="432152" y="69731"/>
                  </a:cubicBezTo>
                  <a:lnTo>
                    <a:pt x="645795" y="541525"/>
                  </a:lnTo>
                  <a:cubicBezTo>
                    <a:pt x="666566" y="587023"/>
                    <a:pt x="687089" y="634994"/>
                    <a:pt x="707366" y="685437"/>
                  </a:cubicBezTo>
                  <a:cubicBezTo>
                    <a:pt x="727642" y="735881"/>
                    <a:pt x="748165" y="788797"/>
                    <a:pt x="768936" y="844186"/>
                  </a:cubicBezTo>
                  <a:lnTo>
                    <a:pt x="771904" y="844186"/>
                  </a:lnTo>
                  <a:cubicBezTo>
                    <a:pt x="790696" y="790775"/>
                    <a:pt x="809983" y="738848"/>
                    <a:pt x="829765" y="688405"/>
                  </a:cubicBezTo>
                  <a:cubicBezTo>
                    <a:pt x="849547" y="637961"/>
                    <a:pt x="868834" y="589990"/>
                    <a:pt x="887627" y="544492"/>
                  </a:cubicBezTo>
                  <a:lnTo>
                    <a:pt x="1098302" y="75665"/>
                  </a:lnTo>
                  <a:cubicBezTo>
                    <a:pt x="1103248" y="59840"/>
                    <a:pt x="1109430" y="47229"/>
                    <a:pt x="1116848" y="37833"/>
                  </a:cubicBezTo>
                  <a:cubicBezTo>
                    <a:pt x="1124266" y="28436"/>
                    <a:pt x="1135393" y="20771"/>
                    <a:pt x="1150229" y="14836"/>
                  </a:cubicBezTo>
                  <a:cubicBezTo>
                    <a:pt x="1165066" y="8902"/>
                    <a:pt x="1185342" y="4946"/>
                    <a:pt x="1211058" y="2967"/>
                  </a:cubicBezTo>
                  <a:cubicBezTo>
                    <a:pt x="1236774" y="989"/>
                    <a:pt x="1270898" y="0"/>
                    <a:pt x="1313429" y="0"/>
                  </a:cubicBezTo>
                  <a:cubicBezTo>
                    <a:pt x="1369807" y="0"/>
                    <a:pt x="1413574" y="1236"/>
                    <a:pt x="1444730" y="3709"/>
                  </a:cubicBezTo>
                  <a:cubicBezTo>
                    <a:pt x="1475886" y="6182"/>
                    <a:pt x="1497152" y="12611"/>
                    <a:pt x="1508526" y="22996"/>
                  </a:cubicBezTo>
                  <a:cubicBezTo>
                    <a:pt x="1519901" y="33382"/>
                    <a:pt x="1522621" y="48960"/>
                    <a:pt x="1516686" y="69731"/>
                  </a:cubicBezTo>
                  <a:cubicBezTo>
                    <a:pt x="1510752" y="90502"/>
                    <a:pt x="1498883" y="118690"/>
                    <a:pt x="1481079" y="154298"/>
                  </a:cubicBezTo>
                  <a:lnTo>
                    <a:pt x="955874" y="1200257"/>
                  </a:lnTo>
                  <a:lnTo>
                    <a:pt x="955874" y="1875309"/>
                  </a:lnTo>
                  <a:cubicBezTo>
                    <a:pt x="955874" y="1885200"/>
                    <a:pt x="952659" y="1894102"/>
                    <a:pt x="946230" y="1902014"/>
                  </a:cubicBezTo>
                  <a:cubicBezTo>
                    <a:pt x="939801" y="1909927"/>
                    <a:pt x="929168" y="1916356"/>
                    <a:pt x="914332" y="1921302"/>
                  </a:cubicBezTo>
                  <a:cubicBezTo>
                    <a:pt x="899496" y="1926247"/>
                    <a:pt x="879467" y="1930203"/>
                    <a:pt x="854245" y="1933171"/>
                  </a:cubicBezTo>
                  <a:cubicBezTo>
                    <a:pt x="829023" y="1936138"/>
                    <a:pt x="797620" y="1937622"/>
                    <a:pt x="760034" y="1937622"/>
                  </a:cubicBezTo>
                  <a:cubicBezTo>
                    <a:pt x="721460" y="1937622"/>
                    <a:pt x="689809" y="1936138"/>
                    <a:pt x="665082" y="1933171"/>
                  </a:cubicBezTo>
                  <a:cubicBezTo>
                    <a:pt x="640355" y="1930203"/>
                    <a:pt x="620326" y="1926247"/>
                    <a:pt x="604995" y="1921302"/>
                  </a:cubicBezTo>
                  <a:cubicBezTo>
                    <a:pt x="589664" y="1916356"/>
                    <a:pt x="579032" y="1909927"/>
                    <a:pt x="573097" y="1902014"/>
                  </a:cubicBezTo>
                  <a:cubicBezTo>
                    <a:pt x="567163" y="1894102"/>
                    <a:pt x="564195" y="1885200"/>
                    <a:pt x="564195" y="1875309"/>
                  </a:cubicBezTo>
                  <a:lnTo>
                    <a:pt x="564195" y="1200257"/>
                  </a:lnTo>
                  <a:lnTo>
                    <a:pt x="38990" y="154298"/>
                  </a:lnTo>
                  <a:cubicBezTo>
                    <a:pt x="20198" y="117701"/>
                    <a:pt x="8081" y="89265"/>
                    <a:pt x="2641" y="68989"/>
                  </a:cubicBezTo>
                  <a:cubicBezTo>
                    <a:pt x="-2799" y="48713"/>
                    <a:pt x="168" y="33382"/>
                    <a:pt x="11543" y="22996"/>
                  </a:cubicBezTo>
                  <a:cubicBezTo>
                    <a:pt x="22917" y="12611"/>
                    <a:pt x="43936" y="6182"/>
                    <a:pt x="74597" y="3709"/>
                  </a:cubicBezTo>
                  <a:cubicBezTo>
                    <a:pt x="105259" y="1236"/>
                    <a:pt x="147790" y="0"/>
                    <a:pt x="20218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 rot="21343016">
            <a:off x="5197523" y="4551517"/>
            <a:ext cx="5809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Se</a:t>
            </a:r>
            <a:r>
              <a:rPr lang="en-GB" sz="6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moga</a:t>
            </a:r>
            <a:r>
              <a:rPr lang="en-GB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en-GB" sz="6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Bermanfaat</a:t>
            </a:r>
            <a:endParaRPr lang="id-ID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972">
            <a:off x="5615221" y="2238879"/>
            <a:ext cx="5905891" cy="2191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949">
            <a:off x="6267944" y="395847"/>
            <a:ext cx="3778509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94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669</Words>
  <Application>Microsoft Office PowerPoint</Application>
  <PresentationFormat>Widescreen</PresentationFormat>
  <Paragraphs>115</Paragraphs>
  <Slides>11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AdamGorry-Inline</vt:lpstr>
      <vt:lpstr>Arial</vt:lpstr>
      <vt:lpstr>Arial Black</vt:lpstr>
      <vt:lpstr>Brush Script MT</vt:lpstr>
      <vt:lpstr>Calibri</vt:lpstr>
      <vt:lpstr>Calibri Light</vt:lpstr>
      <vt:lpstr>Century Gothic</vt:lpstr>
      <vt:lpstr>Impact</vt:lpstr>
      <vt:lpstr>Times New Roman</vt:lpstr>
      <vt:lpstr>Trebuchet MS</vt:lpstr>
      <vt:lpstr>Wingdings</vt:lpstr>
      <vt:lpstr>Wingdings 3</vt:lpstr>
      <vt:lpstr>Office Theme</vt:lpstr>
      <vt:lpstr>Ion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hazalie</cp:lastModifiedBy>
  <cp:revision>11</cp:revision>
  <dcterms:created xsi:type="dcterms:W3CDTF">2018-11-12T01:46:52Z</dcterms:created>
  <dcterms:modified xsi:type="dcterms:W3CDTF">2018-11-16T02:01:05Z</dcterms:modified>
</cp:coreProperties>
</file>